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2" r:id="rId3"/>
    <p:sldId id="261" r:id="rId4"/>
    <p:sldId id="262" r:id="rId5"/>
    <p:sldId id="263" r:id="rId6"/>
    <p:sldId id="273" r:id="rId7"/>
    <p:sldId id="274" r:id="rId8"/>
    <p:sldId id="275" r:id="rId9"/>
    <p:sldId id="308" r:id="rId10"/>
    <p:sldId id="276" r:id="rId11"/>
    <p:sldId id="264" r:id="rId12"/>
    <p:sldId id="265" r:id="rId13"/>
    <p:sldId id="310" r:id="rId14"/>
    <p:sldId id="277" r:id="rId15"/>
    <p:sldId id="278" r:id="rId16"/>
    <p:sldId id="279" r:id="rId17"/>
    <p:sldId id="289" r:id="rId18"/>
    <p:sldId id="291" r:id="rId19"/>
    <p:sldId id="309" r:id="rId20"/>
    <p:sldId id="312" r:id="rId21"/>
    <p:sldId id="280" r:id="rId22"/>
    <p:sldId id="314" r:id="rId23"/>
    <p:sldId id="316" r:id="rId24"/>
    <p:sldId id="317" r:id="rId25"/>
    <p:sldId id="270" r:id="rId26"/>
    <p:sldId id="283" r:id="rId27"/>
    <p:sldId id="302" r:id="rId28"/>
    <p:sldId id="303" r:id="rId29"/>
    <p:sldId id="305" r:id="rId30"/>
    <p:sldId id="304" r:id="rId31"/>
    <p:sldId id="298" r:id="rId32"/>
    <p:sldId id="307" r:id="rId33"/>
    <p:sldId id="292" r:id="rId34"/>
    <p:sldId id="318" r:id="rId35"/>
  </p:sldIdLst>
  <p:sldSz cx="12192000" cy="6858000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7D31"/>
    <a:srgbClr val="4C4C4D"/>
    <a:srgbClr val="C8FFC8"/>
    <a:srgbClr val="FE6666"/>
    <a:srgbClr val="FFFF00"/>
    <a:srgbClr val="DCDCF0"/>
    <a:srgbClr val="FEFEFE"/>
    <a:srgbClr val="E8E8EB"/>
    <a:srgbClr val="347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301543" cy="341064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802" y="1"/>
            <a:ext cx="4301543" cy="341064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31099A37-22B9-4727-961E-5C8D0802C6B5}" type="datetimeFigureOut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4" y="6456612"/>
            <a:ext cx="4301543" cy="341064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802" y="6456612"/>
            <a:ext cx="4301543" cy="341064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EA45F9F0-C1A9-4037-B1EB-5363FCA5B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0724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65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1697" y="0"/>
            <a:ext cx="4302625" cy="340265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B1B00C23-F309-4735-A55B-60A07FE81F37}" type="datetimeFigureOut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202" y="3271104"/>
            <a:ext cx="7942238" cy="267645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7410"/>
            <a:ext cx="4302625" cy="34026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1697" y="6457410"/>
            <a:ext cx="4302625" cy="340265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3027EE35-B9E0-40FC-AC9F-47A1AD0B18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92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8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32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3281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498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178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5973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925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059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148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5086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0110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6433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919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7617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642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44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372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338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8364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7683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4824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88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224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319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2230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847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0445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868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80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8383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824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509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33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EE35-B9E0-40FC-AC9F-47A1AD0B18B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01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C77C-1972-42A7-BB3C-8167439C4D9C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32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96CE-B34F-4102-97F0-DA6710C014B2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39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7C761-2FE4-4658-B7D5-64DB21206EA4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059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0DC3-0050-4A17-ADC3-11828FCAC7A5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603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61F5-D378-4B5D-8BBE-831E0D10E615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530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21F0-551C-476B-A086-C7349FC5B52C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199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9CC02-7B2E-4727-9208-F35C2050D6F0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602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4C68-C451-4691-A8E3-C5973F8ECA8E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86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2DA8-ED99-4D42-8671-A04349C6C5E6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351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30068-21FE-4B9E-AA98-829B46138D80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20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777B-F3E0-4F0E-BFA9-02C7FECDC902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25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A5586-720E-4A43-9B88-89824FAC138F}" type="datetime1">
              <a:rPr lang="zh-TW" altLang="en-US" smtClean="0"/>
              <a:t>2025/12/24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EB252-1ADB-4DA7-B560-8008B5F49D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46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c.nutc.edu.tw/p/406-1028-105727,r1802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dasec.gov.tw/" TargetMode="External"/><Relationship Id="rId13" Type="http://schemas.openxmlformats.org/officeDocument/2006/relationships/image" Target="../media/image21.png"/><Relationship Id="rId3" Type="http://schemas.openxmlformats.org/officeDocument/2006/relationships/tags" Target="../tags/tag5.xml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eservice.wdasec.gov.tw/WWW/C101Q" TargetMode="External"/><Relationship Id="rId4" Type="http://schemas.openxmlformats.org/officeDocument/2006/relationships/tags" Target="../tags/tag6.xml"/><Relationship Id="rId9" Type="http://schemas.openxmlformats.org/officeDocument/2006/relationships/hyperlink" Target="https://www.wdasec.gov.tw/News.aspx?n=27A4CE19CBEFFBF2&amp;sms=D6BC53D17384F9F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service.wdasec.gov.tw/WWW/C101Q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eservice.wdasec.gov.tw/WWW/C105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sc.nutc.edu.tw/p/412-1028-12755.ph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c.nutc.edu.tw/p/412-1028-12746.php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hyperlink" Target="https://csc.nutc.edu.tw/p/412-1028-12645.php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iwainc.com.tw/place?gad_source=1&amp;gclid=Cj0KCQiAvP-6BhDyARIsAJ3uv7aaFd64IIVU1-ze1DL0PoKkU5NNb9txxcl5iPbJnSzHUdHq2WshTZsaAjWMEALw_wcB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c.nutc.edu.tw/p/405-1025-80902,c11965.php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csc.nutc.edu.tw/p/412-1028-12645.php" TargetMode="Externa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iwainc.com/kirei/placedetail/taichung_110" TargetMode="External"/><Relationship Id="rId13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hyperlink" Target="https://eservice.wdasec.gov.tw/WWW/C105Q" TargetMode="Externa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ervice.wdasec.gov.tw/WWW/C101Q" TargetMode="External"/><Relationship Id="rId11" Type="http://schemas.openxmlformats.org/officeDocument/2006/relationships/image" Target="../media/image63.png"/><Relationship Id="rId5" Type="http://schemas.openxmlformats.org/officeDocument/2006/relationships/hyperlink" Target="https://skill.tchcvs.tw/modules/skill/index.php" TargetMode="External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hyperlink" Target="https://csc.nutc.edu.tw/p/412-1028-12645.php" TargetMode="External"/><Relationship Id="rId9" Type="http://schemas.openxmlformats.org/officeDocument/2006/relationships/image" Target="../media/image61.png"/><Relationship Id="rId14" Type="http://schemas.openxmlformats.org/officeDocument/2006/relationships/hyperlink" Target="https://docs.google.com/spreadsheets/d/1A43jGcfdNm5gy8tx-rX3NhcErH_8FUnE4wU-tSLGwLo/edit?gid=1833237280#gid=183323728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92D7C4E-FF86-4B4C-94F1-3F4FC1FEEA33}"/>
              </a:ext>
            </a:extLst>
          </p:cNvPr>
          <p:cNvSpPr/>
          <p:nvPr/>
        </p:nvSpPr>
        <p:spPr>
          <a:xfrm>
            <a:off x="2877336" y="75022"/>
            <a:ext cx="6437327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歡迎參加技術士技能檢定報名。本指南將為您提供詳細的報名流程和注意事項，確保您能順利完成報名。請仔細閱讀以下內容，以避免出現任何錯誤或遺漏。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680F2E6-6C79-43A6-81B5-F2A014D80D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685188" y="3030279"/>
            <a:chExt cx="12192000" cy="685800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88" y="3030279"/>
              <a:ext cx="12192000" cy="6858000"/>
            </a:xfrm>
            <a:prstGeom prst="rect">
              <a:avLst/>
            </a:prstGeom>
          </p:spPr>
        </p:pic>
        <p:sp>
          <p:nvSpPr>
            <p:cNvPr id="9" name="流程圖: 卡片 8">
              <a:extLst>
                <a:ext uri="{FF2B5EF4-FFF2-40B4-BE49-F238E27FC236}">
                  <a16:creationId xmlns:a16="http://schemas.microsoft.com/office/drawing/2014/main" id="{5FD1132D-9678-4522-A4C8-01C24C8DD70C}"/>
                </a:ext>
              </a:extLst>
            </p:cNvPr>
            <p:cNvSpPr/>
            <p:nvPr/>
          </p:nvSpPr>
          <p:spPr>
            <a:xfrm rot="532836">
              <a:off x="9871718" y="7877625"/>
              <a:ext cx="2962939" cy="1717222"/>
            </a:xfrm>
            <a:prstGeom prst="flowChartPunchedCard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承辦人：歐珏吟、石鈺瑄</a:t>
              </a:r>
              <a:endParaRPr lang="en-US" altLang="zh-TW" sz="16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聯絡電話：</a:t>
              </a:r>
              <a:r>
                <a:rPr lang="en-US" altLang="zh-TW" sz="1600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04-2219-5437</a:t>
              </a:r>
            </a:p>
            <a:p>
              <a:pPr algn="ctr"/>
              <a:r>
                <a:rPr lang="en-US" altLang="zh-TW" sz="1600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04-2219-5776</a:t>
              </a:r>
            </a:p>
            <a:p>
              <a:pPr algn="ctr"/>
              <a:r>
                <a:rPr lang="zh-TW" altLang="en-US" sz="16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FA95E617-00A8-4B94-92DF-E508A0286CAC}"/>
                </a:ext>
              </a:extLst>
            </p:cNvPr>
            <p:cNvSpPr/>
            <p:nvPr/>
          </p:nvSpPr>
          <p:spPr>
            <a:xfrm>
              <a:off x="9399180" y="4837815"/>
              <a:ext cx="180753" cy="17012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6B3CC9CB-483F-48EF-9C0A-755260B0B7BC}"/>
              </a:ext>
            </a:extLst>
          </p:cNvPr>
          <p:cNvSpPr/>
          <p:nvPr/>
        </p:nvSpPr>
        <p:spPr>
          <a:xfrm>
            <a:off x="5509078" y="2672456"/>
            <a:ext cx="270938" cy="425440"/>
          </a:xfrm>
          <a:prstGeom prst="rect">
            <a:avLst/>
          </a:prstGeom>
          <a:solidFill>
            <a:srgbClr val="EAD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38383E"/>
                </a:solidFill>
              </a:rPr>
              <a:t>5</a:t>
            </a:r>
            <a:endParaRPr lang="zh-TW" altLang="en-US" sz="4000" dirty="0">
              <a:solidFill>
                <a:srgbClr val="383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5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4">
            <a:extLst>
              <a:ext uri="{FF2B5EF4-FFF2-40B4-BE49-F238E27FC236}">
                <a16:creationId xmlns:a16="http://schemas.microsoft.com/office/drawing/2014/main" id="{47C0FDCE-AA15-419E-9AF4-019F428AF32C}"/>
              </a:ext>
            </a:extLst>
          </p:cNvPr>
          <p:cNvSpPr/>
          <p:nvPr/>
        </p:nvSpPr>
        <p:spPr>
          <a:xfrm>
            <a:off x="771264" y="861643"/>
            <a:ext cx="10693904" cy="5389687"/>
          </a:xfrm>
          <a:prstGeom prst="roundRect">
            <a:avLst>
              <a:gd name="adj" fmla="val 12255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00" anchor="t" anchorCtr="1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D3B17E-765F-4EE1-B484-EEF3ED78990E}"/>
              </a:ext>
            </a:extLst>
          </p:cNvPr>
          <p:cNvSpPr/>
          <p:nvPr/>
        </p:nvSpPr>
        <p:spPr>
          <a:xfrm>
            <a:off x="971553" y="1261034"/>
            <a:ext cx="3124148" cy="463376"/>
          </a:xfrm>
          <a:prstGeom prst="rect">
            <a:avLst/>
          </a:prstGeom>
        </p:spPr>
        <p:txBody>
          <a:bodyPr wrap="none" lIns="0" tIns="0" rIns="0" bIns="0" anchor="ctr" anchorCtr="1">
            <a:normAutofit/>
          </a:bodyPr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系統填寫說明如下：</a:t>
            </a:r>
            <a:endParaRPr lang="en-US" altLang="zh-TW" sz="24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914378">
              <a:spcBef>
                <a:spcPct val="0"/>
              </a:spcBef>
              <a:defRPr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6600" t="31522" r="36505" b="15027"/>
          <a:stretch/>
        </p:blipFill>
        <p:spPr>
          <a:xfrm>
            <a:off x="1195754" y="1577072"/>
            <a:ext cx="9821008" cy="421697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206806" y="4106008"/>
            <a:ext cx="9809955" cy="808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043029" y="4048789"/>
            <a:ext cx="8736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此一欄位統一由報名系統自動產生英文姓名（漢語拼音），亦無法自行輸入或修正。</a:t>
            </a:r>
            <a:endParaRPr lang="en-US" altLang="zh-TW" b="1" dirty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如英文姓名需與護照相同者，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待檢定通過後</a:t>
            </a: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，請附上</a:t>
            </a:r>
            <a:r>
              <a:rPr lang="en-US" altLang="zh-TW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附件</a:t>
            </a:r>
            <a:r>
              <a:rPr lang="en-US" altLang="zh-TW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6</a:t>
            </a: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、資料變更申請單</a:t>
            </a:r>
            <a:r>
              <a:rPr lang="en-US" altLang="zh-TW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身分證影本</a:t>
            </a:r>
            <a:r>
              <a:rPr lang="en-US" altLang="zh-TW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護照影本</a:t>
            </a:r>
            <a:r>
              <a:rPr lang="en-US" altLang="zh-TW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交至就輔組，由就輔組承辦人函送台中家商修正。</a:t>
            </a:r>
            <a:endParaRPr lang="en-US" altLang="zh-TW" b="1" dirty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96253" y="3226859"/>
            <a:ext cx="5820507" cy="377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8049325" y="3229457"/>
            <a:ext cx="197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此欄位請不要填</a:t>
            </a: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204898" y="4932917"/>
            <a:ext cx="4382086" cy="3217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2209033" y="4946857"/>
            <a:ext cx="401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請填寫自己的手機號碼，不要填家人的！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18DF4A-35E5-4E29-A08E-35B2539CC534}"/>
              </a:ext>
            </a:extLst>
          </p:cNvPr>
          <p:cNvSpPr/>
          <p:nvPr/>
        </p:nvSpPr>
        <p:spPr>
          <a:xfrm>
            <a:off x="2209032" y="1981200"/>
            <a:ext cx="464318" cy="14260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FB64DE1-93E9-4F9C-BB0B-9101EAC423C5}"/>
              </a:ext>
            </a:extLst>
          </p:cNvPr>
          <p:cNvSpPr/>
          <p:nvPr/>
        </p:nvSpPr>
        <p:spPr>
          <a:xfrm>
            <a:off x="7316300" y="5835682"/>
            <a:ext cx="4094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115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年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6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30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二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)17:00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止，逾時不候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600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9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58" y="1747072"/>
            <a:ext cx="10257499" cy="2993940"/>
          </a:xfrm>
          <a:prstGeom prst="rect">
            <a:avLst/>
          </a:prstGeom>
        </p:spPr>
      </p:pic>
      <p:grpSp>
        <p:nvGrpSpPr>
          <p:cNvPr id="5" name="千图PPT彼岸天：ID 8661124库_组合 47">
            <a:extLst>
              <a:ext uri="{FF2B5EF4-FFF2-40B4-BE49-F238E27FC236}">
                <a16:creationId xmlns:a16="http://schemas.microsoft.com/office/drawing/2014/main" id="{453F8DAD-1682-4294-9F46-14F24A0597A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53488" y="1911609"/>
            <a:ext cx="7372404" cy="3796567"/>
            <a:chOff x="222187" y="1493518"/>
            <a:chExt cx="7110977" cy="3812782"/>
          </a:xfrm>
        </p:grpSpPr>
        <p:sp>
          <p:nvSpPr>
            <p:cNvPr id="6" name="Arc 91">
              <a:extLst>
                <a:ext uri="{FF2B5EF4-FFF2-40B4-BE49-F238E27FC236}">
                  <a16:creationId xmlns:a16="http://schemas.microsoft.com/office/drawing/2014/main" id="{B5B9E8F0-D04B-4572-8205-FDF0B74ED1B7}"/>
                </a:ext>
              </a:extLst>
            </p:cNvPr>
            <p:cNvSpPr/>
            <p:nvPr/>
          </p:nvSpPr>
          <p:spPr>
            <a:xfrm rot="8100000">
              <a:off x="222187" y="1493518"/>
              <a:ext cx="3941353" cy="3773348"/>
            </a:xfrm>
            <a:prstGeom prst="arc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>
                <a:latin typeface="王漢宗特明體一標準" panose="02020600000000000000" pitchFamily="18" charset="-120"/>
                <a:ea typeface="王漢宗特明體一標準" panose="02020600000000000000" pitchFamily="18" charset="-120"/>
              </a:endParaRPr>
            </a:p>
          </p:txBody>
        </p:sp>
        <p:sp>
          <p:nvSpPr>
            <p:cNvPr id="7" name="Arc 92">
              <a:extLst>
                <a:ext uri="{FF2B5EF4-FFF2-40B4-BE49-F238E27FC236}">
                  <a16:creationId xmlns:a16="http://schemas.microsoft.com/office/drawing/2014/main" id="{248533A9-CC7C-4FAB-8042-401832647DA6}"/>
                </a:ext>
              </a:extLst>
            </p:cNvPr>
            <p:cNvSpPr/>
            <p:nvPr/>
          </p:nvSpPr>
          <p:spPr>
            <a:xfrm rot="8100000">
              <a:off x="3548572" y="1667183"/>
              <a:ext cx="3784592" cy="3639117"/>
            </a:xfrm>
            <a:prstGeom prst="arc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>
                <a:latin typeface="王漢宗特明體一標準" panose="02020600000000000000" pitchFamily="18" charset="-120"/>
                <a:ea typeface="王漢宗特明體一標準" panose="02020600000000000000" pitchFamily="18" charset="-120"/>
              </a:endParaRPr>
            </a:p>
          </p:txBody>
        </p:sp>
      </p:grpSp>
      <p:sp>
        <p:nvSpPr>
          <p:cNvPr id="8" name="千图PPT彼岸天：ID 8661124库_椭圆 98">
            <a:extLst>
              <a:ext uri="{FF2B5EF4-FFF2-40B4-BE49-F238E27FC236}">
                <a16:creationId xmlns:a16="http://schemas.microsoft.com/office/drawing/2014/main" id="{D7B700AD-A2FD-41AE-A2DA-034DE86B913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34638" y="4877531"/>
            <a:ext cx="742333" cy="7457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1</a:t>
            </a:r>
          </a:p>
        </p:txBody>
      </p:sp>
      <p:sp>
        <p:nvSpPr>
          <p:cNvPr id="9" name="千图PPT彼岸天：ID 8661124库_椭圆 102">
            <a:extLst>
              <a:ext uri="{FF2B5EF4-FFF2-40B4-BE49-F238E27FC236}">
                <a16:creationId xmlns:a16="http://schemas.microsoft.com/office/drawing/2014/main" id="{71A3EDE3-36CA-4DF9-A73A-ED09269C39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73889" y="4877531"/>
            <a:ext cx="768776" cy="7821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2</a:t>
            </a:r>
          </a:p>
        </p:txBody>
      </p:sp>
      <p:sp>
        <p:nvSpPr>
          <p:cNvPr id="10" name="千图PPT彼岸天：ID 8661124库_椭圆 108">
            <a:extLst>
              <a:ext uri="{FF2B5EF4-FFF2-40B4-BE49-F238E27FC236}">
                <a16:creationId xmlns:a16="http://schemas.microsoft.com/office/drawing/2014/main" id="{5C33CD88-62B0-4F06-8C68-D3653344650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978733" y="4897322"/>
            <a:ext cx="765165" cy="80129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3</a:t>
            </a:r>
          </a:p>
        </p:txBody>
      </p:sp>
      <p:sp>
        <p:nvSpPr>
          <p:cNvPr id="26" name="TextBox 51">
            <a:extLst>
              <a:ext uri="{FF2B5EF4-FFF2-40B4-BE49-F238E27FC236}">
                <a16:creationId xmlns:a16="http://schemas.microsoft.com/office/drawing/2014/main" id="{03483FC7-FBBB-41BC-A2BF-C08D0C337C32}"/>
              </a:ext>
            </a:extLst>
          </p:cNvPr>
          <p:cNvSpPr txBox="1">
            <a:spLocks/>
          </p:cNvSpPr>
          <p:nvPr/>
        </p:nvSpPr>
        <p:spPr bwMode="auto">
          <a:xfrm>
            <a:off x="1809037" y="6026053"/>
            <a:ext cx="1726132" cy="570458"/>
          </a:xfrm>
          <a:prstGeom prst="rect">
            <a:avLst/>
          </a:prstGeom>
          <a:noFill/>
        </p:spPr>
        <p:txBody>
          <a:bodyPr wrap="none" lIns="90000" tIns="46800" rIns="90000" bIns="46800" anchor="b" anchorCtr="1">
            <a:noAutofit/>
          </a:bodyPr>
          <a:lstStyle/>
          <a:p>
            <a:pPr algn="ctr" latinLnBrk="0"/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勞動部勞動力發展署</a:t>
            </a:r>
            <a:endParaRPr lang="en-US" altLang="zh-TW" sz="24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8"/>
            </a:endParaRPr>
          </a:p>
          <a:p>
            <a:pPr algn="ctr" latinLnBrk="0"/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技能檢定中心</a:t>
            </a:r>
            <a:r>
              <a:rPr lang="en-US" altLang="zh-TW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(</a:t>
            </a:r>
            <a:r>
              <a:rPr lang="zh-TW" altLang="en-US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首頁</a:t>
            </a:r>
            <a:r>
              <a:rPr lang="en-US" altLang="zh-TW" sz="2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)</a:t>
            </a:r>
            <a:endParaRPr lang="zh-CN" altLang="en-US" sz="2400" dirty="0">
              <a:solidFill>
                <a:schemeClr val="accent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54">
            <a:extLst>
              <a:ext uri="{FF2B5EF4-FFF2-40B4-BE49-F238E27FC236}">
                <a16:creationId xmlns:a16="http://schemas.microsoft.com/office/drawing/2014/main" id="{10B4FB2C-E9CB-493A-B603-244F3F6750A0}"/>
              </a:ext>
            </a:extLst>
          </p:cNvPr>
          <p:cNvSpPr txBox="1">
            <a:spLocks/>
          </p:cNvSpPr>
          <p:nvPr/>
        </p:nvSpPr>
        <p:spPr bwMode="auto">
          <a:xfrm>
            <a:off x="5175068" y="5787821"/>
            <a:ext cx="1726132" cy="570458"/>
          </a:xfrm>
          <a:prstGeom prst="rect">
            <a:avLst/>
          </a:prstGeom>
          <a:noFill/>
        </p:spPr>
        <p:txBody>
          <a:bodyPr wrap="none" lIns="90000" tIns="46800" rIns="90000" bIns="46800" anchor="b" anchorCtr="1">
            <a:normAutofit/>
          </a:bodyPr>
          <a:lstStyle/>
          <a:p>
            <a:pPr latinLnBrk="0"/>
            <a:r>
              <a:rPr lang="zh-TW" altLang="en-US" sz="24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技能檢定（檢定資訊查詢）</a:t>
            </a:r>
            <a:endParaRPr lang="zh-CN" altLang="en-US" sz="2400" dirty="0">
              <a:solidFill>
                <a:schemeClr val="accent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Box 57">
            <a:extLst>
              <a:ext uri="{FF2B5EF4-FFF2-40B4-BE49-F238E27FC236}">
                <a16:creationId xmlns:a16="http://schemas.microsoft.com/office/drawing/2014/main" id="{B8883EA6-1922-4C52-98FC-6CB93D370B50}"/>
              </a:ext>
            </a:extLst>
          </p:cNvPr>
          <p:cNvSpPr txBox="1">
            <a:spLocks/>
          </p:cNvSpPr>
          <p:nvPr/>
        </p:nvSpPr>
        <p:spPr bwMode="auto">
          <a:xfrm>
            <a:off x="8647199" y="5781857"/>
            <a:ext cx="1726132" cy="570458"/>
          </a:xfrm>
          <a:prstGeom prst="rect">
            <a:avLst/>
          </a:prstGeom>
          <a:noFill/>
        </p:spPr>
        <p:txBody>
          <a:bodyPr wrap="none" lIns="90000" tIns="46800" rIns="90000" bIns="46800" anchor="b" anchorCtr="1">
            <a:noAutofit/>
          </a:bodyPr>
          <a:lstStyle/>
          <a:p>
            <a:pPr latinLnBrk="0"/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查詢並列印成績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565381" y="295537"/>
            <a:ext cx="1041823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報考</a:t>
            </a:r>
            <a:r>
              <a:rPr lang="zh-TW" altLang="en-US" sz="3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「免試術科」</a:t>
            </a:r>
            <a:r>
              <a:rPr lang="zh-TW" altLang="en-US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者，請檢附及格成績證明文件</a:t>
            </a:r>
            <a:endParaRPr lang="en-US" altLang="zh-TW" sz="3800" dirty="0">
              <a:solidFill>
                <a:srgbClr val="2066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(112</a:t>
            </a:r>
            <a:r>
              <a:rPr lang="zh-TW" altLang="en-US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年、</a:t>
            </a:r>
            <a:r>
              <a:rPr lang="en-US" altLang="zh-TW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年、</a:t>
            </a:r>
            <a:r>
              <a:rPr lang="en-US" altLang="zh-TW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8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800" dirty="0">
              <a:solidFill>
                <a:srgbClr val="2066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193332" y="3436316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3.</a:t>
            </a:r>
            <a:endParaRPr lang="zh-TW" altLang="en-US" sz="4000" dirty="0">
              <a:solidFill>
                <a:schemeClr val="accent6">
                  <a:lumMod val="75000"/>
                </a:schemeClr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8166160" y="3015956"/>
            <a:ext cx="1890347" cy="48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5CBF96E-6911-44B1-8D7B-0A356122B65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64"/>
          <a:stretch/>
        </p:blipFill>
        <p:spPr>
          <a:xfrm>
            <a:off x="1758096" y="2114273"/>
            <a:ext cx="4889205" cy="1952439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2496254" y="1973819"/>
            <a:ext cx="951542" cy="378069"/>
          </a:xfrm>
          <a:prstGeom prst="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ED7D31"/>
                </a:solidFill>
              </a:ln>
              <a:noFill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4A46D9D-4389-4BA2-B063-EAF6228B9C01}"/>
              </a:ext>
            </a:extLst>
          </p:cNvPr>
          <p:cNvSpPr/>
          <p:nvPr/>
        </p:nvSpPr>
        <p:spPr>
          <a:xfrm>
            <a:off x="2372181" y="1338981"/>
            <a:ext cx="599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chemeClr val="accent2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2.</a:t>
            </a:r>
            <a:endParaRPr lang="zh-TW" altLang="en-US" sz="4000" dirty="0">
              <a:solidFill>
                <a:schemeClr val="accent2"/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13C4DC5-3485-418B-8549-55D7D6BB32A0}"/>
              </a:ext>
            </a:extLst>
          </p:cNvPr>
          <p:cNvSpPr/>
          <p:nvPr/>
        </p:nvSpPr>
        <p:spPr>
          <a:xfrm>
            <a:off x="5354983" y="3378897"/>
            <a:ext cx="1375860" cy="378069"/>
          </a:xfrm>
          <a:prstGeom prst="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ED7D31"/>
                </a:solidFill>
              </a:ln>
              <a:noFill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7288B24-CEEE-48BC-96FA-148559C45402}"/>
              </a:ext>
            </a:extLst>
          </p:cNvPr>
          <p:cNvSpPr/>
          <p:nvPr/>
        </p:nvSpPr>
        <p:spPr>
          <a:xfrm>
            <a:off x="6239503" y="2649233"/>
            <a:ext cx="599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chemeClr val="accent2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2.</a:t>
            </a:r>
            <a:endParaRPr lang="zh-TW" altLang="en-US" sz="4000" dirty="0">
              <a:solidFill>
                <a:schemeClr val="accent2"/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0855001-5B8B-4343-A796-9ADCA104D04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6178" b="12941"/>
          <a:stretch/>
        </p:blipFill>
        <p:spPr>
          <a:xfrm>
            <a:off x="1596515" y="4034287"/>
            <a:ext cx="5377377" cy="37109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3798158" y="4032908"/>
            <a:ext cx="2983739" cy="42416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ED7D31"/>
                </a:solidFill>
              </a:ln>
              <a:noFill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10E23D9-916C-4EEF-9E45-33351DDD3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51" r="3070"/>
          <a:stretch/>
        </p:blipFill>
        <p:spPr>
          <a:xfrm>
            <a:off x="7321750" y="2066402"/>
            <a:ext cx="2989676" cy="224288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62CBA9A-FF55-42B5-81D0-52CB56FC350C}"/>
              </a:ext>
            </a:extLst>
          </p:cNvPr>
          <p:cNvSpPr/>
          <p:nvPr/>
        </p:nvSpPr>
        <p:spPr>
          <a:xfrm>
            <a:off x="8169487" y="1425887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列印成績後請同學親自簽名</a:t>
            </a:r>
          </a:p>
        </p:txBody>
      </p:sp>
    </p:spTree>
    <p:extLst>
      <p:ext uri="{BB962C8B-B14F-4D97-AF65-F5344CB8AC3E}">
        <p14:creationId xmlns:p14="http://schemas.microsoft.com/office/powerpoint/2010/main" val="12529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350386" y="228082"/>
            <a:ext cx="3567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快捷掃</a:t>
            </a:r>
            <a:r>
              <a:rPr lang="en-US" altLang="zh-TW" sz="4000" dirty="0">
                <a:solidFill>
                  <a:srgbClr val="2066A0"/>
                </a:solidFill>
                <a:latin typeface="Arial Narrow" panose="020B0606020202030204" pitchFamily="34" charset="0"/>
                <a:ea typeface="微軟正黑體" panose="020B0604030504040204" pitchFamily="34" charset="-120"/>
              </a:rPr>
              <a:t>QRCODE</a:t>
            </a:r>
            <a:endParaRPr lang="zh-TW" altLang="en-US" sz="4000" dirty="0">
              <a:solidFill>
                <a:srgbClr val="2066A0"/>
              </a:solidFill>
              <a:latin typeface="Arial Narrow" panose="020B0606020202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74341" y="815617"/>
            <a:ext cx="6096000" cy="24835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勞動部勞動力發展署</a:t>
            </a:r>
            <a:endParaRPr lang="en-US" altLang="zh-TW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技能檢定中心</a:t>
            </a:r>
            <a:endParaRPr lang="en-US" altLang="zh-TW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【</a:t>
            </a:r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成績查詢、補發成績單</a:t>
            </a:r>
            <a:r>
              <a:rPr lang="en-US" altLang="zh-TW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】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550540" y="3639382"/>
            <a:ext cx="6151521" cy="24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勞動部勞動力發展署</a:t>
            </a:r>
            <a:endParaRPr lang="en-US" altLang="zh-TW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技能檢定中心</a:t>
            </a:r>
            <a:endParaRPr lang="en-US" altLang="zh-TW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【</a:t>
            </a:r>
            <a:r>
              <a:rPr lang="zh-TW" altLang="en-US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特定對象補助查詢作業系統</a:t>
            </a:r>
            <a:r>
              <a:rPr lang="en-US" altLang="zh-TW" sz="36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】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60" y="3855067"/>
            <a:ext cx="2153951" cy="215395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60" y="1178686"/>
            <a:ext cx="2120496" cy="21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40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FAE75F8C-ABFF-4681-B6BC-273B38525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A998AAEC-4677-4279-BFE9-144E3BA3BADD}"/>
              </a:ext>
            </a:extLst>
          </p:cNvPr>
          <p:cNvSpPr/>
          <p:nvPr/>
        </p:nvSpPr>
        <p:spPr>
          <a:xfrm>
            <a:off x="5233492" y="546839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1B1B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科系代碼對照表</a:t>
            </a:r>
            <a:endParaRPr lang="en-US" sz="37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469DB2FC-8665-4193-8FA6-E6D4DA9F30E4}"/>
              </a:ext>
            </a:extLst>
          </p:cNvPr>
          <p:cNvSpPr/>
          <p:nvPr/>
        </p:nvSpPr>
        <p:spPr>
          <a:xfrm>
            <a:off x="5233492" y="2029968"/>
            <a:ext cx="3054053" cy="2991791"/>
          </a:xfrm>
          <a:prstGeom prst="roundRect">
            <a:avLst>
              <a:gd name="adj" fmla="val 3435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CD8778CC-A670-45E5-A81F-DFAEFB641C50}"/>
              </a:ext>
            </a:extLst>
          </p:cNvPr>
          <p:cNvSpPr/>
          <p:nvPr/>
        </p:nvSpPr>
        <p:spPr>
          <a:xfrm>
            <a:off x="5409952" y="222922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五專</a:t>
            </a:r>
            <a:endParaRPr 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E548FF37-3A9A-49CD-B1CE-00B7409F366E}"/>
              </a:ext>
            </a:extLst>
          </p:cNvPr>
          <p:cNvSpPr/>
          <p:nvPr/>
        </p:nvSpPr>
        <p:spPr>
          <a:xfrm>
            <a:off x="5275908" y="2565400"/>
            <a:ext cx="3200648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【會計資訊科115】
【國際貿易與經營科173】
【保險金融管理科174】
【企業管理科010】
【資訊管理科053】</a:t>
            </a:r>
            <a:endParaRPr 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4">
            <a:extLst>
              <a:ext uri="{FF2B5EF4-FFF2-40B4-BE49-F238E27FC236}">
                <a16:creationId xmlns:a16="http://schemas.microsoft.com/office/drawing/2014/main" id="{D36360BB-A7D2-4624-B004-564C53D17752}"/>
              </a:ext>
            </a:extLst>
          </p:cNvPr>
          <p:cNvSpPr/>
          <p:nvPr/>
        </p:nvSpPr>
        <p:spPr>
          <a:xfrm>
            <a:off x="8476556" y="2029968"/>
            <a:ext cx="3054053" cy="2991791"/>
          </a:xfrm>
          <a:prstGeom prst="roundRect">
            <a:avLst>
              <a:gd name="adj" fmla="val 3435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00E10876-7DB4-4C16-881E-B1644B4BEB23}"/>
              </a:ext>
            </a:extLst>
          </p:cNvPr>
          <p:cNvSpPr/>
          <p:nvPr/>
        </p:nvSpPr>
        <p:spPr>
          <a:xfrm>
            <a:off x="8610600" y="215860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四技、二技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6477BA1F-4007-4112-B8B5-51BEC58545DD}"/>
              </a:ext>
            </a:extLst>
          </p:cNvPr>
          <p:cNvSpPr/>
          <p:nvPr/>
        </p:nvSpPr>
        <p:spPr>
          <a:xfrm>
            <a:off x="8671918" y="3314304"/>
            <a:ext cx="266332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四技、二技代碼請選【系】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194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48">
            <a:extLst>
              <a:ext uri="{FF2B5EF4-FFF2-40B4-BE49-F238E27FC236}">
                <a16:creationId xmlns:a16="http://schemas.microsoft.com/office/drawing/2014/main" id="{F47F16C2-7842-4691-B531-E99DA15553F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71264" y="209231"/>
            <a:ext cx="10693904" cy="5831082"/>
            <a:chOff x="5156822" y="1532645"/>
            <a:chExt cx="1865741" cy="3870471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47C0FDCE-AA15-419E-9AF4-019F428AF32C}"/>
                </a:ext>
              </a:extLst>
            </p:cNvPr>
            <p:cNvSpPr/>
            <p:nvPr/>
          </p:nvSpPr>
          <p:spPr>
            <a:xfrm>
              <a:off x="5156822" y="1965695"/>
              <a:ext cx="1865741" cy="3437421"/>
            </a:xfrm>
            <a:prstGeom prst="roundRect">
              <a:avLst>
                <a:gd name="adj" fmla="val 12255"/>
              </a:avLst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18920B1-D3E0-4E44-82BE-77D2436AD843}"/>
                </a:ext>
              </a:extLst>
            </p:cNvPr>
            <p:cNvSpPr/>
            <p:nvPr/>
          </p:nvSpPr>
          <p:spPr>
            <a:xfrm>
              <a:off x="5894053" y="1532645"/>
              <a:ext cx="367164" cy="5704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報名流程</a:t>
              </a:r>
              <a:endPara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FD3B17E-765F-4EE1-B484-EEF3ED78990E}"/>
                </a:ext>
              </a:extLst>
            </p:cNvPr>
            <p:cNvSpPr/>
            <p:nvPr/>
          </p:nvSpPr>
          <p:spPr>
            <a:xfrm>
              <a:off x="5198523" y="2146862"/>
              <a:ext cx="545063" cy="307573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系統填寫說明如下：</a:t>
              </a:r>
              <a:endPara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914378">
                <a:spcBef>
                  <a:spcPct val="0"/>
                </a:spcBef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57324" t="28720" r="4010" b="30790"/>
          <a:stretch/>
        </p:blipFill>
        <p:spPr>
          <a:xfrm>
            <a:off x="1184021" y="1450621"/>
            <a:ext cx="5736275" cy="4111551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7160290" y="1249710"/>
            <a:ext cx="4064884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就讀科系：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代碼如下：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會計資訊科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115】</a:t>
            </a:r>
          </a:p>
          <a:p>
            <a:pPr>
              <a:lnSpc>
                <a:spcPts val="27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國際貿易與經營科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173】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保險金融管理科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174】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企業管理科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010】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資訊管理科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053】</a:t>
            </a:r>
          </a:p>
          <a:p>
            <a:pPr>
              <a:lnSpc>
                <a:spcPts val="2700"/>
              </a:lnSpc>
            </a:pP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四技、二技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代碼請選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137263" y="4722994"/>
            <a:ext cx="430100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請填寫學生證上的「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不需要加 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106615" y="4153646"/>
            <a:ext cx="3103685" cy="369332"/>
          </a:xfrm>
          <a:prstGeom prst="rect">
            <a:avLst/>
          </a:prstGeom>
          <a:solidFill>
            <a:srgbClr val="DCDCF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五專生請填「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甲、乙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84" y="3821751"/>
            <a:ext cx="3102864" cy="1975104"/>
          </a:xfrm>
          <a:prstGeom prst="rect">
            <a:avLst/>
          </a:prstGeom>
        </p:spPr>
      </p:pic>
      <p:cxnSp>
        <p:nvCxnSpPr>
          <p:cNvPr id="18" name="直線單箭頭接點 17"/>
          <p:cNvCxnSpPr>
            <a:stCxn id="13" idx="3"/>
            <a:endCxn id="20" idx="1"/>
          </p:cNvCxnSpPr>
          <p:nvPr/>
        </p:nvCxnSpPr>
        <p:spPr>
          <a:xfrm flipV="1">
            <a:off x="6438264" y="4645632"/>
            <a:ext cx="2011144" cy="2620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8449408" y="4559387"/>
            <a:ext cx="1130513" cy="172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371600" y="2778369"/>
            <a:ext cx="4677508" cy="611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投影片編號版面配置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13</a:t>
            </a:fld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flipV="1">
            <a:off x="6049105" y="2593703"/>
            <a:ext cx="1283948" cy="490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27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20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48">
            <a:extLst>
              <a:ext uri="{FF2B5EF4-FFF2-40B4-BE49-F238E27FC236}">
                <a16:creationId xmlns:a16="http://schemas.microsoft.com/office/drawing/2014/main" id="{F47F16C2-7842-4691-B531-E99DA15553F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71264" y="113105"/>
            <a:ext cx="10693904" cy="5927208"/>
            <a:chOff x="5156822" y="1468840"/>
            <a:chExt cx="1865741" cy="3934276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47C0FDCE-AA15-419E-9AF4-019F428AF32C}"/>
                </a:ext>
              </a:extLst>
            </p:cNvPr>
            <p:cNvSpPr/>
            <p:nvPr/>
          </p:nvSpPr>
          <p:spPr>
            <a:xfrm>
              <a:off x="5156822" y="1965695"/>
              <a:ext cx="1865741" cy="3437421"/>
            </a:xfrm>
            <a:prstGeom prst="roundRect">
              <a:avLst>
                <a:gd name="adj" fmla="val 12255"/>
              </a:avLst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18920B1-D3E0-4E44-82BE-77D2436AD843}"/>
                </a:ext>
              </a:extLst>
            </p:cNvPr>
            <p:cNvSpPr/>
            <p:nvPr/>
          </p:nvSpPr>
          <p:spPr>
            <a:xfrm>
              <a:off x="5850607" y="1468840"/>
              <a:ext cx="387106" cy="5704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報名流程</a:t>
              </a:r>
              <a:endPara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FD3B17E-765F-4EE1-B484-EEF3ED78990E}"/>
                </a:ext>
              </a:extLst>
            </p:cNvPr>
            <p:cNvSpPr/>
            <p:nvPr/>
          </p:nvSpPr>
          <p:spPr>
            <a:xfrm>
              <a:off x="5165414" y="2270892"/>
              <a:ext cx="545063" cy="307573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系統填寫說明如下：</a:t>
              </a:r>
              <a:endPara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914378">
                <a:spcBef>
                  <a:spcPct val="0"/>
                </a:spcBef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/>
          <a:srcRect l="28872" t="32345" r="43670" b="26366"/>
          <a:stretch/>
        </p:blipFill>
        <p:spPr>
          <a:xfrm>
            <a:off x="4437529" y="1159877"/>
            <a:ext cx="6749633" cy="470308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6" y="1605526"/>
            <a:ext cx="3072851" cy="196941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130847" y="2557980"/>
            <a:ext cx="2704480" cy="31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3370952" y="1331091"/>
            <a:ext cx="2348302" cy="1217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5820147" y="1177203"/>
            <a:ext cx="518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身分證上的住址請全部寫上去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＊＊＊請勿寫通訊地址＊＊＊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805353" y="5326196"/>
            <a:ext cx="3010986" cy="369332"/>
          </a:xfrm>
          <a:prstGeom prst="rect">
            <a:avLst/>
          </a:prstGeom>
          <a:solidFill>
            <a:srgbClr val="DCDCF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四技、二技選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大專院校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" name="直線接點 26"/>
          <p:cNvCxnSpPr/>
          <p:nvPr/>
        </p:nvCxnSpPr>
        <p:spPr>
          <a:xfrm>
            <a:off x="5719254" y="2698366"/>
            <a:ext cx="164354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5719253" y="2982650"/>
            <a:ext cx="164354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5719252" y="3307966"/>
            <a:ext cx="164354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5719251" y="3642074"/>
            <a:ext cx="164354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5719250" y="4257535"/>
            <a:ext cx="164354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5719249" y="4565266"/>
            <a:ext cx="164354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5715031" y="4860499"/>
            <a:ext cx="164354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5726142" y="5193506"/>
            <a:ext cx="1865283" cy="250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投影片編號版面配置區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5660076" y="3786565"/>
            <a:ext cx="2046648" cy="31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5660076" y="5378423"/>
            <a:ext cx="2046648" cy="31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7805353" y="3796580"/>
            <a:ext cx="3010986" cy="369332"/>
          </a:xfrm>
          <a:prstGeom prst="rect">
            <a:avLst/>
          </a:prstGeom>
          <a:solidFill>
            <a:srgbClr val="DCDCF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五專選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479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  <p:bldP spid="25" grpId="0" animBg="1"/>
      <p:bldP spid="26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48">
            <a:extLst>
              <a:ext uri="{FF2B5EF4-FFF2-40B4-BE49-F238E27FC236}">
                <a16:creationId xmlns:a16="http://schemas.microsoft.com/office/drawing/2014/main" id="{F47F16C2-7842-4691-B531-E99DA15553F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71264" y="60351"/>
            <a:ext cx="10693904" cy="5927208"/>
            <a:chOff x="5156822" y="1468840"/>
            <a:chExt cx="1865741" cy="3934276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47C0FDCE-AA15-419E-9AF4-019F428AF32C}"/>
                </a:ext>
              </a:extLst>
            </p:cNvPr>
            <p:cNvSpPr/>
            <p:nvPr/>
          </p:nvSpPr>
          <p:spPr>
            <a:xfrm>
              <a:off x="5156822" y="1965695"/>
              <a:ext cx="1865741" cy="3437421"/>
            </a:xfrm>
            <a:prstGeom prst="roundRect">
              <a:avLst>
                <a:gd name="adj" fmla="val 12255"/>
              </a:avLst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18920B1-D3E0-4E44-82BE-77D2436AD843}"/>
                </a:ext>
              </a:extLst>
            </p:cNvPr>
            <p:cNvSpPr/>
            <p:nvPr/>
          </p:nvSpPr>
          <p:spPr>
            <a:xfrm>
              <a:off x="5869015" y="1468840"/>
              <a:ext cx="368698" cy="5704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報名流程</a:t>
              </a:r>
              <a:endPara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FD3B17E-765F-4EE1-B484-EEF3ED78990E}"/>
                </a:ext>
              </a:extLst>
            </p:cNvPr>
            <p:cNvSpPr/>
            <p:nvPr/>
          </p:nvSpPr>
          <p:spPr>
            <a:xfrm>
              <a:off x="5191233" y="2310539"/>
              <a:ext cx="545063" cy="307573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zh-TW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系統填寫說明如下：</a:t>
              </a:r>
              <a:endPara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914378">
                <a:spcBef>
                  <a:spcPct val="0"/>
                </a:spcBef>
                <a:defRPr/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3658" t="26749" r="74176" b="36064"/>
          <a:stretch/>
        </p:blipFill>
        <p:spPr>
          <a:xfrm>
            <a:off x="1179765" y="1605525"/>
            <a:ext cx="4313655" cy="407083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l="33072" t="54186" r="33633" b="36374"/>
          <a:stretch/>
        </p:blipFill>
        <p:spPr>
          <a:xfrm>
            <a:off x="5599436" y="2955692"/>
            <a:ext cx="5549210" cy="8850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014253" y="3398224"/>
            <a:ext cx="1960684" cy="3992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79765" y="1633667"/>
            <a:ext cx="939181" cy="898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290107" y="2469956"/>
            <a:ext cx="533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此按鈕，在點選確認報名後，才會出現</a:t>
            </a: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15</a:t>
            </a:fld>
            <a:endParaRPr lang="zh-TW" altLang="en-US"/>
          </a:p>
        </p:txBody>
      </p:sp>
      <p:cxnSp>
        <p:nvCxnSpPr>
          <p:cNvPr id="14" name="直線單箭頭接點 13"/>
          <p:cNvCxnSpPr/>
          <p:nvPr/>
        </p:nvCxnSpPr>
        <p:spPr>
          <a:xfrm flipV="1">
            <a:off x="7994595" y="3840758"/>
            <a:ext cx="0" cy="429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FD3B17E-765F-4EE1-B484-EEF3ED78990E}"/>
              </a:ext>
            </a:extLst>
          </p:cNvPr>
          <p:cNvSpPr/>
          <p:nvPr/>
        </p:nvSpPr>
        <p:spPr>
          <a:xfrm>
            <a:off x="7183444" y="4389519"/>
            <a:ext cx="1622302" cy="463376"/>
          </a:xfrm>
          <a:prstGeom prst="rect">
            <a:avLst/>
          </a:prstGeom>
        </p:spPr>
        <p:txBody>
          <a:bodyPr wrap="none" lIns="0" tIns="0" rIns="0" bIns="0" anchor="ctr" anchorCtr="1">
            <a:normAutofit/>
          </a:bodyPr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要雙面列印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914378">
              <a:spcBef>
                <a:spcPct val="0"/>
              </a:spcBef>
              <a:defRPr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5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9244618" y="316005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40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r>
              <a:rPr lang="zh-TW" altLang="en-US" sz="40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費補助</a:t>
            </a:r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DD443FAA-35F6-4154-87BB-9589E747E647}"/>
              </a:ext>
            </a:extLst>
          </p:cNvPr>
          <p:cNvSpPr/>
          <p:nvPr/>
        </p:nvSpPr>
        <p:spPr>
          <a:xfrm>
            <a:off x="631982" y="4257637"/>
            <a:ext cx="396835" cy="396835"/>
          </a:xfrm>
          <a:prstGeom prst="roundRect">
            <a:avLst>
              <a:gd name="adj" fmla="val 8574"/>
            </a:avLst>
          </a:prstGeom>
          <a:solidFill>
            <a:srgbClr val="3573A7"/>
          </a:solidFill>
          <a:ln/>
        </p:spPr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86A3F804-DCC5-4B9D-8798-EDD0BEA14CD1}"/>
              </a:ext>
            </a:extLst>
          </p:cNvPr>
          <p:cNvSpPr/>
          <p:nvPr/>
        </p:nvSpPr>
        <p:spPr>
          <a:xfrm>
            <a:off x="1255630" y="43114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補助次數限制</a:t>
            </a:r>
            <a:endParaRPr lang="en-US" sz="2800" b="1" dirty="0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6C685F42-5188-45C4-9EAA-416E97B83752}"/>
              </a:ext>
            </a:extLst>
          </p:cNvPr>
          <p:cNvSpPr/>
          <p:nvPr/>
        </p:nvSpPr>
        <p:spPr>
          <a:xfrm>
            <a:off x="1255631" y="4748055"/>
            <a:ext cx="30412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b="1" dirty="0" err="1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每人最多</a:t>
            </a:r>
            <a:r>
              <a:rPr lang="zh-TW" alt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補助</a:t>
            </a:r>
            <a:r>
              <a:rPr 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3次，同一職類同一級別</a:t>
            </a:r>
            <a:r>
              <a:rPr lang="zh-TW" alt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以補助</a:t>
            </a:r>
            <a:r>
              <a:rPr lang="en-US" altLang="zh-TW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1</a:t>
            </a:r>
            <a:r>
              <a:rPr lang="zh-TW" alt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次為限</a:t>
            </a:r>
            <a:endParaRPr lang="en-US" sz="1600" b="1" dirty="0"/>
          </a:p>
        </p:txBody>
      </p:sp>
      <p:sp>
        <p:nvSpPr>
          <p:cNvPr id="10" name="Shape 4">
            <a:extLst>
              <a:ext uri="{FF2B5EF4-FFF2-40B4-BE49-F238E27FC236}">
                <a16:creationId xmlns:a16="http://schemas.microsoft.com/office/drawing/2014/main" id="{48234D28-73CB-439B-A931-E078AE4F7DD7}"/>
              </a:ext>
            </a:extLst>
          </p:cNvPr>
          <p:cNvSpPr/>
          <p:nvPr/>
        </p:nvSpPr>
        <p:spPr>
          <a:xfrm>
            <a:off x="4598549" y="4257637"/>
            <a:ext cx="396835" cy="396835"/>
          </a:xfrm>
          <a:prstGeom prst="roundRect">
            <a:avLst>
              <a:gd name="adj" fmla="val 8574"/>
            </a:avLst>
          </a:prstGeom>
          <a:solidFill>
            <a:srgbClr val="3573A7"/>
          </a:solidFill>
          <a:ln/>
        </p:spPr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571178D0-1C4E-4F47-8693-06264FD0ED0E}"/>
              </a:ext>
            </a:extLst>
          </p:cNvPr>
          <p:cNvSpPr/>
          <p:nvPr/>
        </p:nvSpPr>
        <p:spPr>
          <a:xfrm>
            <a:off x="5222198" y="43114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缺考處理</a:t>
            </a:r>
            <a:endParaRPr lang="en-US" sz="32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C523A6B-ABC8-4BD4-8779-DD5F746020A8}"/>
              </a:ext>
            </a:extLst>
          </p:cNvPr>
          <p:cNvSpPr/>
          <p:nvPr/>
        </p:nvSpPr>
        <p:spPr>
          <a:xfrm>
            <a:off x="1447681" y="355148"/>
            <a:ext cx="7041237" cy="1480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altLang="zh-TW" sz="4000" b="1" dirty="0" err="1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特定對象</a:t>
            </a:r>
            <a:endParaRPr lang="en-US" altLang="zh-TW" sz="4000" b="1" dirty="0">
              <a:solidFill>
                <a:srgbClr val="152D47"/>
              </a:solidFill>
              <a:latin typeface="Crimson Pro Semi Bold" pitchFamily="34" charset="0"/>
              <a:ea typeface="Crimson Pro Semi Bold" pitchFamily="34" charset="-122"/>
              <a:cs typeface="Crimson Pro Semi Bold" pitchFamily="34" charset="-120"/>
            </a:endParaRPr>
          </a:p>
          <a:p>
            <a:pPr algn="ctr">
              <a:lnSpc>
                <a:spcPts val="5550"/>
              </a:lnSpc>
            </a:pPr>
            <a:r>
              <a:rPr lang="en-US" altLang="zh-TW" sz="4000" b="1" dirty="0" err="1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首次申請補助須知</a:t>
            </a:r>
            <a:endParaRPr lang="en-US" altLang="zh-TW" b="1" dirty="0"/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3CC4F8DF-F104-4660-B822-FB66E05BD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918" y="0"/>
            <a:ext cx="3703082" cy="6858000"/>
          </a:xfrm>
          <a:prstGeom prst="rect">
            <a:avLst/>
          </a:prstGeom>
        </p:spPr>
      </p:pic>
      <p:sp>
        <p:nvSpPr>
          <p:cNvPr id="16" name="Shape 4">
            <a:extLst>
              <a:ext uri="{FF2B5EF4-FFF2-40B4-BE49-F238E27FC236}">
                <a16:creationId xmlns:a16="http://schemas.microsoft.com/office/drawing/2014/main" id="{CE709B14-DE69-413A-B3BB-B4160A2E0E81}"/>
              </a:ext>
            </a:extLst>
          </p:cNvPr>
          <p:cNvSpPr/>
          <p:nvPr/>
        </p:nvSpPr>
        <p:spPr>
          <a:xfrm>
            <a:off x="4584264" y="2650637"/>
            <a:ext cx="396835" cy="396835"/>
          </a:xfrm>
          <a:prstGeom prst="roundRect">
            <a:avLst>
              <a:gd name="adj" fmla="val 8574"/>
            </a:avLst>
          </a:prstGeom>
          <a:solidFill>
            <a:srgbClr val="3573A7"/>
          </a:solidFill>
          <a:ln/>
        </p:spPr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F5173C7C-35FC-4426-9477-C386D98487B8}"/>
              </a:ext>
            </a:extLst>
          </p:cNvPr>
          <p:cNvSpPr/>
          <p:nvPr/>
        </p:nvSpPr>
        <p:spPr>
          <a:xfrm>
            <a:off x="5207912" y="27230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參加深耕輔導計畫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Crimson Pro Semi Bold"/>
            </a:endParaRPr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A07FCFCD-DDC1-4806-B815-E6905CDE330E}"/>
              </a:ext>
            </a:extLst>
          </p:cNvPr>
          <p:cNvSpPr/>
          <p:nvPr/>
        </p:nvSpPr>
        <p:spPr>
          <a:xfrm>
            <a:off x="5207913" y="3141055"/>
            <a:ext cx="30412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zh-TW" alt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可獲額外補助和獎勵</a:t>
            </a:r>
            <a:endParaRPr lang="en-US" sz="1600" b="1" dirty="0"/>
          </a:p>
        </p:txBody>
      </p:sp>
      <p:sp>
        <p:nvSpPr>
          <p:cNvPr id="20" name="Shape 4">
            <a:extLst>
              <a:ext uri="{FF2B5EF4-FFF2-40B4-BE49-F238E27FC236}">
                <a16:creationId xmlns:a16="http://schemas.microsoft.com/office/drawing/2014/main" id="{9E2A7405-5D39-448D-9D59-BC7ABB680E38}"/>
              </a:ext>
            </a:extLst>
          </p:cNvPr>
          <p:cNvSpPr/>
          <p:nvPr/>
        </p:nvSpPr>
        <p:spPr>
          <a:xfrm>
            <a:off x="631982" y="2650637"/>
            <a:ext cx="396835" cy="396835"/>
          </a:xfrm>
          <a:prstGeom prst="roundRect">
            <a:avLst>
              <a:gd name="adj" fmla="val 8574"/>
            </a:avLst>
          </a:prstGeom>
          <a:solidFill>
            <a:srgbClr val="3573A7"/>
          </a:solidFill>
          <a:ln/>
        </p:spPr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E16B2751-C576-4508-8EA0-0C780A8D3A15}"/>
              </a:ext>
            </a:extLst>
          </p:cNvPr>
          <p:cNvSpPr/>
          <p:nvPr/>
        </p:nvSpPr>
        <p:spPr>
          <a:xfrm>
            <a:off x="1255630" y="27230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zh-TW" altLang="en-US" sz="2800" b="1" dirty="0">
                <a:solidFill>
                  <a:srgbClr val="4C4C4D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適用對象</a:t>
            </a:r>
            <a:endParaRPr lang="en-US" sz="2800" b="1" dirty="0"/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D25888FB-DD95-4E8F-83CA-8148F70FF07A}"/>
              </a:ext>
            </a:extLst>
          </p:cNvPr>
          <p:cNvSpPr/>
          <p:nvPr/>
        </p:nvSpPr>
        <p:spPr>
          <a:xfrm>
            <a:off x="1255631" y="3141055"/>
            <a:ext cx="30412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zh-TW" altLang="en-US" sz="1600" b="1" dirty="0">
                <a:solidFill>
                  <a:srgbClr val="4C4C4D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身心障礙、原住民、低收入戶、中低收入戶</a:t>
            </a:r>
            <a:endParaRPr lang="en-US" sz="1600" b="1" dirty="0"/>
          </a:p>
        </p:txBody>
      </p:sp>
      <p:sp>
        <p:nvSpPr>
          <p:cNvPr id="3" name="矩形 2"/>
          <p:cNvSpPr/>
          <p:nvPr/>
        </p:nvSpPr>
        <p:spPr>
          <a:xfrm>
            <a:off x="5125083" y="4609547"/>
            <a:ext cx="3057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報名未參加考試者，該職類不得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再申請，並扣減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次補助次數</a:t>
            </a:r>
          </a:p>
        </p:txBody>
      </p:sp>
    </p:spTree>
    <p:extLst>
      <p:ext uri="{BB962C8B-B14F-4D97-AF65-F5344CB8AC3E}">
        <p14:creationId xmlns:p14="http://schemas.microsoft.com/office/powerpoint/2010/main" val="2526339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218066" y="140838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費補助</a:t>
            </a:r>
          </a:p>
        </p:txBody>
      </p:sp>
      <p:pic>
        <p:nvPicPr>
          <p:cNvPr id="9" name="圖片 8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5" y="2002625"/>
            <a:ext cx="2131890" cy="21318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082" y="4593664"/>
            <a:ext cx="3375918" cy="2264336"/>
          </a:xfrm>
          <a:prstGeom prst="rect">
            <a:avLst/>
          </a:prstGeom>
        </p:spPr>
      </p:pic>
      <p:sp>
        <p:nvSpPr>
          <p:cNvPr id="7" name="Shape 1">
            <a:extLst>
              <a:ext uri="{FF2B5EF4-FFF2-40B4-BE49-F238E27FC236}">
                <a16:creationId xmlns:a16="http://schemas.microsoft.com/office/drawing/2014/main" id="{0A39628F-F221-49A7-B1B3-2B126D8D2FB3}"/>
              </a:ext>
            </a:extLst>
          </p:cNvPr>
          <p:cNvSpPr/>
          <p:nvPr/>
        </p:nvSpPr>
        <p:spPr>
          <a:xfrm>
            <a:off x="553204" y="4017094"/>
            <a:ext cx="396835" cy="396835"/>
          </a:xfrm>
          <a:prstGeom prst="roundRect">
            <a:avLst>
              <a:gd name="adj" fmla="val 8574"/>
            </a:avLst>
          </a:prstGeom>
          <a:solidFill>
            <a:srgbClr val="3573A7"/>
          </a:solidFill>
          <a:ln/>
        </p:spPr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44E8B470-8A74-4E38-B35A-774795278DC2}"/>
              </a:ext>
            </a:extLst>
          </p:cNvPr>
          <p:cNvSpPr/>
          <p:nvPr/>
        </p:nvSpPr>
        <p:spPr>
          <a:xfrm>
            <a:off x="1176852" y="40709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zh-TW" altLang="en-US" sz="28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rimson Pro Semi Bold" pitchFamily="34" charset="-120"/>
              </a:rPr>
              <a:t>報名費補助</a:t>
            </a: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6F84D897-0139-4FC3-A6E7-FEE3128D5FD6}"/>
              </a:ext>
            </a:extLst>
          </p:cNvPr>
          <p:cNvSpPr/>
          <p:nvPr/>
        </p:nvSpPr>
        <p:spPr>
          <a:xfrm>
            <a:off x="1176854" y="4507512"/>
            <a:ext cx="2404548" cy="2350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學制不限</a:t>
            </a:r>
            <a:endParaRPr lang="en-US" altLang="zh-TW" sz="1600" b="1" dirty="0">
              <a:solidFill>
                <a:srgbClr val="4C4C4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ebo" pitchFamily="34" charset="-120"/>
            </a:endParaRP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全額補助</a:t>
            </a:r>
            <a:endParaRPr lang="en-US" altLang="zh-TW" sz="1600" b="1" dirty="0">
              <a:solidFill>
                <a:srgbClr val="4C4C4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ebo" pitchFamily="34" charset="-120"/>
            </a:endParaRP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報名費收據請妥善保存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(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在准考證下半聯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)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考試後申請</a:t>
            </a:r>
          </a:p>
        </p:txBody>
      </p:sp>
      <p:sp>
        <p:nvSpPr>
          <p:cNvPr id="12" name="Shape 4">
            <a:extLst>
              <a:ext uri="{FF2B5EF4-FFF2-40B4-BE49-F238E27FC236}">
                <a16:creationId xmlns:a16="http://schemas.microsoft.com/office/drawing/2014/main" id="{5AD86386-A6C8-4C74-8EC0-0EE307DC66CC}"/>
              </a:ext>
            </a:extLst>
          </p:cNvPr>
          <p:cNvSpPr/>
          <p:nvPr/>
        </p:nvSpPr>
        <p:spPr>
          <a:xfrm>
            <a:off x="4519771" y="4017094"/>
            <a:ext cx="396835" cy="396835"/>
          </a:xfrm>
          <a:prstGeom prst="roundRect">
            <a:avLst>
              <a:gd name="adj" fmla="val 8574"/>
            </a:avLst>
          </a:prstGeom>
          <a:solidFill>
            <a:srgbClr val="3573A7"/>
          </a:solidFill>
          <a:ln/>
        </p:spPr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2A9416BD-BA57-431E-95A2-63A1AB41E514}"/>
              </a:ext>
            </a:extLst>
          </p:cNvPr>
          <p:cNvSpPr/>
          <p:nvPr/>
        </p:nvSpPr>
        <p:spPr>
          <a:xfrm>
            <a:off x="5143420" y="40709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zh-TW" altLang="en-US" sz="28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rimson Pro Semi Bold" pitchFamily="34" charset="-120"/>
              </a:rPr>
              <a:t>考取獎勵金</a:t>
            </a:r>
            <a:endParaRPr lang="en-US" altLang="zh-TW" sz="2800" b="1" dirty="0">
              <a:solidFill>
                <a:srgbClr val="4C4C4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rimson Pro Semi Bold" pitchFamily="34" charset="-120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B3E88E9E-A2A9-43C5-8C06-6A1CDAEA4286}"/>
              </a:ext>
            </a:extLst>
          </p:cNvPr>
          <p:cNvSpPr/>
          <p:nvPr/>
        </p:nvSpPr>
        <p:spPr>
          <a:xfrm>
            <a:off x="5143420" y="4507512"/>
            <a:ext cx="3200480" cy="1169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丙級：限</a:t>
            </a:r>
            <a:r>
              <a:rPr lang="zh-TW" altLang="en-US" sz="1600" b="1" dirty="0">
                <a:solidFill>
                  <a:srgbClr val="38383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五專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一、二、三年級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ebo" pitchFamily="34" charset="-120"/>
            </a:endParaRP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可獲得</a:t>
            </a:r>
            <a:r>
              <a:rPr lang="en-US" altLang="zh-TW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$2000</a:t>
            </a: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元</a:t>
            </a:r>
            <a:endParaRPr lang="en-US" altLang="zh-TW" sz="1600" b="1" dirty="0">
              <a:solidFill>
                <a:srgbClr val="4C4C4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ebo" pitchFamily="34" charset="-120"/>
            </a:endParaRP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考試後申請</a:t>
            </a:r>
            <a:endParaRPr lang="en-US" altLang="zh-TW" sz="1600" b="1" dirty="0">
              <a:solidFill>
                <a:srgbClr val="4C4C4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ebo" pitchFamily="34" charset="-120"/>
            </a:endParaRPr>
          </a:p>
        </p:txBody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DC95155A-1AB2-40DF-BC58-2CA84F34592E}"/>
              </a:ext>
            </a:extLst>
          </p:cNvPr>
          <p:cNvSpPr/>
          <p:nvPr/>
        </p:nvSpPr>
        <p:spPr>
          <a:xfrm>
            <a:off x="553204" y="2432496"/>
            <a:ext cx="396835" cy="396835"/>
          </a:xfrm>
          <a:prstGeom prst="roundRect">
            <a:avLst>
              <a:gd name="adj" fmla="val 8574"/>
            </a:avLst>
          </a:prstGeom>
          <a:solidFill>
            <a:srgbClr val="3573A7"/>
          </a:solidFill>
          <a:ln/>
        </p:spPr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B8421A69-5057-42A4-9427-089C26FF1F85}"/>
              </a:ext>
            </a:extLst>
          </p:cNvPr>
          <p:cNvSpPr/>
          <p:nvPr/>
        </p:nvSpPr>
        <p:spPr>
          <a:xfrm>
            <a:off x="1176852" y="2504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zh-TW" altLang="en-US" sz="28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rimson Pro Semi Bold" pitchFamily="34" charset="-120"/>
              </a:rPr>
              <a:t>資格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51C53DC1-CF3B-43CA-9CE0-FBB2F1A18C43}"/>
              </a:ext>
            </a:extLst>
          </p:cNvPr>
          <p:cNvSpPr/>
          <p:nvPr/>
        </p:nvSpPr>
        <p:spPr>
          <a:xfrm>
            <a:off x="1176853" y="2922914"/>
            <a:ext cx="30412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需報名參加</a:t>
            </a:r>
            <a:r>
              <a:rPr lang="en-US" altLang="zh-TW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【</a:t>
            </a: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深耕輔導計畫</a:t>
            </a:r>
            <a:r>
              <a:rPr lang="en-US" altLang="zh-TW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】</a:t>
            </a:r>
            <a:endParaRPr lang="zh-TW" altLang="en-US" sz="1600" b="1" dirty="0">
              <a:solidFill>
                <a:srgbClr val="4C4C4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ebo" pitchFamily="34" charset="-120"/>
            </a:endParaRPr>
          </a:p>
        </p:txBody>
      </p:sp>
      <p:sp>
        <p:nvSpPr>
          <p:cNvPr id="18" name="Shape 4">
            <a:extLst>
              <a:ext uri="{FF2B5EF4-FFF2-40B4-BE49-F238E27FC236}">
                <a16:creationId xmlns:a16="http://schemas.microsoft.com/office/drawing/2014/main" id="{6705A066-8DE2-476F-B7B1-228D74689092}"/>
              </a:ext>
            </a:extLst>
          </p:cNvPr>
          <p:cNvSpPr/>
          <p:nvPr/>
        </p:nvSpPr>
        <p:spPr>
          <a:xfrm>
            <a:off x="4519771" y="2432496"/>
            <a:ext cx="396835" cy="396835"/>
          </a:xfrm>
          <a:prstGeom prst="roundRect">
            <a:avLst>
              <a:gd name="adj" fmla="val 8574"/>
            </a:avLst>
          </a:prstGeom>
          <a:solidFill>
            <a:srgbClr val="3573A7"/>
          </a:solidFill>
          <a:ln/>
        </p:spPr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1B6707B7-05A3-4F53-832D-8656637D1F9F}"/>
              </a:ext>
            </a:extLst>
          </p:cNvPr>
          <p:cNvSpPr/>
          <p:nvPr/>
        </p:nvSpPr>
        <p:spPr>
          <a:xfrm>
            <a:off x="5143419" y="2504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zh-TW" altLang="en-US" sz="28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rimson Pro Semi Bold" pitchFamily="34" charset="-120"/>
              </a:rPr>
              <a:t>補助項目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AC043F3A-7094-4386-BD2F-1522DE4FCDCB}"/>
              </a:ext>
            </a:extLst>
          </p:cNvPr>
          <p:cNvSpPr/>
          <p:nvPr/>
        </p:nvSpPr>
        <p:spPr>
          <a:xfrm>
            <a:off x="5143420" y="2922914"/>
            <a:ext cx="337591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zh-TW" altLang="en-US" sz="1600" b="1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ebo" pitchFamily="34" charset="-120"/>
              </a:rPr>
              <a:t>包含證照報名費與證照考取獎勵金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4CD0F2-A446-4E91-9505-B86EEAD950F2}"/>
              </a:ext>
            </a:extLst>
          </p:cNvPr>
          <p:cNvSpPr/>
          <p:nvPr/>
        </p:nvSpPr>
        <p:spPr>
          <a:xfrm>
            <a:off x="1256505" y="515657"/>
            <a:ext cx="9698039" cy="74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50"/>
              </a:lnSpc>
            </a:pPr>
            <a:r>
              <a:rPr lang="zh-TW" altLang="en-US" sz="4000" b="1" u="sng" dirty="0">
                <a:solidFill>
                  <a:srgbClr val="152D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rimson Pro Semi Bold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深耕輔導計畫獎勵金</a:t>
            </a:r>
            <a:r>
              <a:rPr lang="zh-TW" altLang="en-US" sz="4000" b="1" dirty="0">
                <a:solidFill>
                  <a:srgbClr val="152D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rimson Pro Semi Bold" pitchFamily="34" charset="-120"/>
              </a:rPr>
              <a:t>申請須知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275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4">
            <a:extLst>
              <a:ext uri="{FF2B5EF4-FFF2-40B4-BE49-F238E27FC236}">
                <a16:creationId xmlns:a16="http://schemas.microsoft.com/office/drawing/2014/main" id="{51116F86-7B48-428F-B848-3A92AB8A4BD2}"/>
              </a:ext>
            </a:extLst>
          </p:cNvPr>
          <p:cNvSpPr/>
          <p:nvPr/>
        </p:nvSpPr>
        <p:spPr>
          <a:xfrm>
            <a:off x="294031" y="457772"/>
            <a:ext cx="7049744" cy="6082628"/>
          </a:xfrm>
          <a:prstGeom prst="roundRect">
            <a:avLst>
              <a:gd name="adj" fmla="val 12255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00" anchor="t" anchorCtr="1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050" dirty="0">
              <a:solidFill>
                <a:schemeClr val="tx1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3975100" y="0"/>
            <a:ext cx="8216900" cy="6858000"/>
            <a:chOff x="3975100" y="0"/>
            <a:chExt cx="82169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0C3523D4-61F8-4FDF-87D5-DC8C736A5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26A97505-E582-4462-A52C-9606887D65D7}"/>
              </a:ext>
            </a:extLst>
          </p:cNvPr>
          <p:cNvSpPr/>
          <p:nvPr/>
        </p:nvSpPr>
        <p:spPr>
          <a:xfrm>
            <a:off x="657225" y="717650"/>
            <a:ext cx="4695131" cy="586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667" dirty="0" err="1">
                <a:solidFill>
                  <a:srgbClr val="1B1B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特定對象免繳費申請</a:t>
            </a:r>
            <a:r>
              <a:rPr lang="zh-TW" altLang="en-US" sz="3667" dirty="0">
                <a:solidFill>
                  <a:srgbClr val="1B1B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流程</a:t>
            </a:r>
            <a:endParaRPr lang="en-US" sz="366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38B22964-A2CC-4C23-8073-816A6873C025}"/>
              </a:ext>
            </a:extLst>
          </p:cNvPr>
          <p:cNvSpPr/>
          <p:nvPr/>
        </p:nvSpPr>
        <p:spPr>
          <a:xfrm>
            <a:off x="926207" y="1586210"/>
            <a:ext cx="25400" cy="4954191"/>
          </a:xfrm>
          <a:prstGeom prst="roundRect">
            <a:avLst>
              <a:gd name="adj" fmla="val 310545"/>
            </a:avLst>
          </a:prstGeom>
          <a:solidFill>
            <a:srgbClr val="B8BFDF"/>
          </a:solidFill>
          <a:ln/>
        </p:spPr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E2E3B6AF-897E-41CF-B3DD-23E67DFE42B0}"/>
              </a:ext>
            </a:extLst>
          </p:cNvPr>
          <p:cNvSpPr/>
          <p:nvPr/>
        </p:nvSpPr>
        <p:spPr>
          <a:xfrm>
            <a:off x="727670" y="1797447"/>
            <a:ext cx="422473" cy="422473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10289F7D-CE05-4D0D-9A6A-97E69DE20F16}"/>
              </a:ext>
            </a:extLst>
          </p:cNvPr>
          <p:cNvSpPr/>
          <p:nvPr/>
        </p:nvSpPr>
        <p:spPr>
          <a:xfrm>
            <a:off x="897236" y="1896368"/>
            <a:ext cx="83244" cy="281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1</a:t>
            </a:r>
            <a:endParaRPr lang="en-US" sz="22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0F40B9A4-B6B5-438A-AB7B-6F1FCF855201}"/>
              </a:ext>
            </a:extLst>
          </p:cNvPr>
          <p:cNvSpPr/>
          <p:nvPr/>
        </p:nvSpPr>
        <p:spPr>
          <a:xfrm>
            <a:off x="1314450" y="1773932"/>
            <a:ext cx="2347516" cy="293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系統報名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B7A2AC46-B642-4DA4-8DE5-50DFB61477DC}"/>
              </a:ext>
            </a:extLst>
          </p:cNvPr>
          <p:cNvSpPr/>
          <p:nvPr/>
        </p:nvSpPr>
        <p:spPr>
          <a:xfrm>
            <a:off x="1314450" y="2179936"/>
            <a:ext cx="5648325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於系統報名後，會自動產生附件3</a:t>
            </a:r>
            <a:r>
              <a:rPr 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「特定對象參加技術士技能檢定補助申請書」，請雙面列印。</a:t>
            </a:r>
            <a:endParaRPr lang="en-US" sz="16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Shape 6">
            <a:extLst>
              <a:ext uri="{FF2B5EF4-FFF2-40B4-BE49-F238E27FC236}">
                <a16:creationId xmlns:a16="http://schemas.microsoft.com/office/drawing/2014/main" id="{DDB0DC87-40DD-429A-965B-B76CDAE71923}"/>
              </a:ext>
            </a:extLst>
          </p:cNvPr>
          <p:cNvSpPr/>
          <p:nvPr/>
        </p:nvSpPr>
        <p:spPr>
          <a:xfrm>
            <a:off x="727670" y="3367484"/>
            <a:ext cx="422473" cy="422473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D2C32B26-ED79-442A-81A2-F4015F8D8E4C}"/>
              </a:ext>
            </a:extLst>
          </p:cNvPr>
          <p:cNvSpPr/>
          <p:nvPr/>
        </p:nvSpPr>
        <p:spPr>
          <a:xfrm>
            <a:off x="865386" y="3466406"/>
            <a:ext cx="146943" cy="281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2</a:t>
            </a:r>
            <a:endParaRPr lang="en-US" sz="22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DE8A91E1-CA31-4127-8D45-2847EF69BB0A}"/>
              </a:ext>
            </a:extLst>
          </p:cNvPr>
          <p:cNvSpPr/>
          <p:nvPr/>
        </p:nvSpPr>
        <p:spPr>
          <a:xfrm>
            <a:off x="1314450" y="3343969"/>
            <a:ext cx="2347516" cy="293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準備證明文件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C10DD621-4BDE-4F08-ADA6-1C4727D337BF}"/>
              </a:ext>
            </a:extLst>
          </p:cNvPr>
          <p:cNvSpPr/>
          <p:nvPr/>
        </p:nvSpPr>
        <p:spPr>
          <a:xfrm>
            <a:off x="1287859" y="3748088"/>
            <a:ext cx="5648325" cy="11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原住民：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個月內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戶口名簿</a:t>
            </a:r>
            <a:r>
              <a:rPr lang="en-US" sz="16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影本</a:t>
            </a:r>
            <a:endParaRPr 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身心障礙：身心障礙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證明</a:t>
            </a:r>
            <a:r>
              <a:rPr lang="en-US" altLang="zh-TW" sz="16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影本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須為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115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年度有效期限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)</a:t>
            </a:r>
          </a:p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中、低收入戶：115年度(中)</a:t>
            </a: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低收入戶證明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書</a:t>
            </a:r>
            <a:r>
              <a:rPr lang="en-US" altLang="zh-TW" sz="16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正本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6A78B63E-3296-4408-AFD5-74AFD6B4D9DD}"/>
              </a:ext>
            </a:extLst>
          </p:cNvPr>
          <p:cNvSpPr/>
          <p:nvPr/>
        </p:nvSpPr>
        <p:spPr>
          <a:xfrm>
            <a:off x="1314450" y="4116091"/>
            <a:ext cx="5648325" cy="300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333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4CD84D3F-E5DE-4C00-96C1-3B61B01D81B6}"/>
              </a:ext>
            </a:extLst>
          </p:cNvPr>
          <p:cNvSpPr/>
          <p:nvPr/>
        </p:nvSpPr>
        <p:spPr>
          <a:xfrm>
            <a:off x="1314450" y="4482207"/>
            <a:ext cx="5648325" cy="300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333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12">
            <a:extLst>
              <a:ext uri="{FF2B5EF4-FFF2-40B4-BE49-F238E27FC236}">
                <a16:creationId xmlns:a16="http://schemas.microsoft.com/office/drawing/2014/main" id="{9066C050-98A8-4853-B657-244CA6A65C4A}"/>
              </a:ext>
            </a:extLst>
          </p:cNvPr>
          <p:cNvSpPr/>
          <p:nvPr/>
        </p:nvSpPr>
        <p:spPr>
          <a:xfrm>
            <a:off x="727670" y="5369322"/>
            <a:ext cx="422473" cy="422473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13DFC383-7E0A-4577-AC78-104EE4EF0961}"/>
              </a:ext>
            </a:extLst>
          </p:cNvPr>
          <p:cNvSpPr/>
          <p:nvPr/>
        </p:nvSpPr>
        <p:spPr>
          <a:xfrm>
            <a:off x="859731" y="5468243"/>
            <a:ext cx="158254" cy="281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3</a:t>
            </a:r>
            <a:endParaRPr lang="en-US" sz="22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14">
            <a:extLst>
              <a:ext uri="{FF2B5EF4-FFF2-40B4-BE49-F238E27FC236}">
                <a16:creationId xmlns:a16="http://schemas.microsoft.com/office/drawing/2014/main" id="{47AE0C83-06EC-4459-AA0C-296F5407F9BD}"/>
              </a:ext>
            </a:extLst>
          </p:cNvPr>
          <p:cNvSpPr/>
          <p:nvPr/>
        </p:nvSpPr>
        <p:spPr>
          <a:xfrm>
            <a:off x="1314450" y="5345807"/>
            <a:ext cx="2347516" cy="293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資料整理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15">
            <a:extLst>
              <a:ext uri="{FF2B5EF4-FFF2-40B4-BE49-F238E27FC236}">
                <a16:creationId xmlns:a16="http://schemas.microsoft.com/office/drawing/2014/main" id="{F581735B-16BE-4D46-8B39-CD7932445C91}"/>
              </a:ext>
            </a:extLst>
          </p:cNvPr>
          <p:cNvSpPr/>
          <p:nvPr/>
        </p:nvSpPr>
        <p:spPr>
          <a:xfrm>
            <a:off x="1314450" y="5751811"/>
            <a:ext cx="5648325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檢附資料為</a:t>
            </a:r>
            <a:r>
              <a:rPr lang="en-US" sz="16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A4</a:t>
            </a:r>
            <a:r>
              <a:rPr lang="zh-TW" altLang="en-US" sz="16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紙張</a:t>
            </a:r>
            <a:r>
              <a:rPr lang="en-US" sz="1600" b="1" u="sng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大小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，請將檢附資料與申請表</a:t>
            </a:r>
            <a:r>
              <a:rPr lang="en-US" sz="1600" b="1" u="sng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用迴紋針別好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，</a:t>
            </a:r>
            <a:r>
              <a:rPr lang="en-US" sz="1600" b="1" u="sng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請勿使用膠水或膠帶粘貼</a:t>
            </a:r>
            <a:r>
              <a:rPr lang="en-US" sz="16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sz="1600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9">
            <a:extLst>
              <a:ext uri="{FF2B5EF4-FFF2-40B4-BE49-F238E27FC236}">
                <a16:creationId xmlns:a16="http://schemas.microsoft.com/office/drawing/2014/main" id="{6A4D5BDF-C36C-4E82-A661-918A1B35B397}"/>
              </a:ext>
            </a:extLst>
          </p:cNvPr>
          <p:cNvSpPr/>
          <p:nvPr/>
        </p:nvSpPr>
        <p:spPr>
          <a:xfrm>
            <a:off x="1461095" y="1313112"/>
            <a:ext cx="3368080" cy="300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  <a:buSzPct val="100000"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報名時未提出申請者視同放棄</a:t>
            </a:r>
            <a:endPara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6216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千图PPT彼岸天：ID 8661124库_组合 1">
            <a:extLst>
              <a:ext uri="{FF2B5EF4-FFF2-40B4-BE49-F238E27FC236}">
                <a16:creationId xmlns:a16="http://schemas.microsoft.com/office/drawing/2014/main" id="{23FA8E94-FED0-4904-80E8-6A0DE1A152D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9131" y="2477672"/>
            <a:ext cx="11869615" cy="1844967"/>
            <a:chOff x="184347" y="3488788"/>
            <a:chExt cx="11769504" cy="1844967"/>
          </a:xfrm>
        </p:grpSpPr>
        <p:cxnSp>
          <p:nvCxnSpPr>
            <p:cNvPr id="39" name="Straight Connector 13">
              <a:extLst>
                <a:ext uri="{FF2B5EF4-FFF2-40B4-BE49-F238E27FC236}">
                  <a16:creationId xmlns:a16="http://schemas.microsoft.com/office/drawing/2014/main" id="{32EC7138-60F4-47E9-A12B-B8833FB439A8}"/>
                </a:ext>
              </a:extLst>
            </p:cNvPr>
            <p:cNvCxnSpPr/>
            <p:nvPr/>
          </p:nvCxnSpPr>
          <p:spPr>
            <a:xfrm>
              <a:off x="184347" y="4440116"/>
              <a:ext cx="11769504" cy="8792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19">
              <a:extLst>
                <a:ext uri="{FF2B5EF4-FFF2-40B4-BE49-F238E27FC236}">
                  <a16:creationId xmlns:a16="http://schemas.microsoft.com/office/drawing/2014/main" id="{3AD6792A-91B4-48CD-8D3C-8E7DC97E1F7B}"/>
                </a:ext>
              </a:extLst>
            </p:cNvPr>
            <p:cNvSpPr/>
            <p:nvPr/>
          </p:nvSpPr>
          <p:spPr>
            <a:xfrm>
              <a:off x="1123894" y="4314866"/>
              <a:ext cx="241391" cy="24139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6" name="Oval 20">
              <a:extLst>
                <a:ext uri="{FF2B5EF4-FFF2-40B4-BE49-F238E27FC236}">
                  <a16:creationId xmlns:a16="http://schemas.microsoft.com/office/drawing/2014/main" id="{35A4C3D5-EF5B-4D7D-B638-856471CC9728}"/>
                </a:ext>
              </a:extLst>
            </p:cNvPr>
            <p:cNvSpPr/>
            <p:nvPr/>
          </p:nvSpPr>
          <p:spPr>
            <a:xfrm>
              <a:off x="2516619" y="4315245"/>
              <a:ext cx="242735" cy="241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Oval 21">
              <a:extLst>
                <a:ext uri="{FF2B5EF4-FFF2-40B4-BE49-F238E27FC236}">
                  <a16:creationId xmlns:a16="http://schemas.microsoft.com/office/drawing/2014/main" id="{B7723333-680E-4FC0-802E-79E4449C04C7}"/>
                </a:ext>
              </a:extLst>
            </p:cNvPr>
            <p:cNvSpPr/>
            <p:nvPr/>
          </p:nvSpPr>
          <p:spPr>
            <a:xfrm>
              <a:off x="3946090" y="4314864"/>
              <a:ext cx="241391" cy="24139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Oval 22">
              <a:extLst>
                <a:ext uri="{FF2B5EF4-FFF2-40B4-BE49-F238E27FC236}">
                  <a16:creationId xmlns:a16="http://schemas.microsoft.com/office/drawing/2014/main" id="{7ECC2E27-971B-4EB7-847C-2AC66D30EF12}"/>
                </a:ext>
              </a:extLst>
            </p:cNvPr>
            <p:cNvSpPr/>
            <p:nvPr/>
          </p:nvSpPr>
          <p:spPr>
            <a:xfrm>
              <a:off x="5486752" y="4344248"/>
              <a:ext cx="241391" cy="24139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Oval 23">
              <a:extLst>
                <a:ext uri="{FF2B5EF4-FFF2-40B4-BE49-F238E27FC236}">
                  <a16:creationId xmlns:a16="http://schemas.microsoft.com/office/drawing/2014/main" id="{C8A99579-0B11-4575-9E65-5D7A87E13068}"/>
                </a:ext>
              </a:extLst>
            </p:cNvPr>
            <p:cNvSpPr/>
            <p:nvPr/>
          </p:nvSpPr>
          <p:spPr>
            <a:xfrm>
              <a:off x="6959149" y="4319420"/>
              <a:ext cx="241391" cy="24139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TextBox 25">
              <a:extLst>
                <a:ext uri="{FF2B5EF4-FFF2-40B4-BE49-F238E27FC236}">
                  <a16:creationId xmlns:a16="http://schemas.microsoft.com/office/drawing/2014/main" id="{107A5635-DF21-4B90-8C73-D3EB16ABFB9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16963" y="4841312"/>
              <a:ext cx="455253" cy="49244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marL="0" indent="0">
                <a:defRPr/>
              </a:pPr>
              <a:r>
                <a:rPr lang="en-US" sz="7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王漢宗特明體一標準" panose="02020600000000000000" pitchFamily="18" charset="-120"/>
                  <a:ea typeface="王漢宗特明體一標準" panose="02020600000000000000" pitchFamily="18" charset="-120"/>
                </a:rPr>
                <a:t>1</a:t>
              </a:r>
            </a:p>
          </p:txBody>
        </p:sp>
        <p:sp>
          <p:nvSpPr>
            <p:cNvPr id="51" name="TextBox 27">
              <a:extLst>
                <a:ext uri="{FF2B5EF4-FFF2-40B4-BE49-F238E27FC236}">
                  <a16:creationId xmlns:a16="http://schemas.microsoft.com/office/drawing/2014/main" id="{E8EBC72E-E457-49B1-A763-5DBF7568C88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28060" y="3488788"/>
              <a:ext cx="455253" cy="492443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marL="0" indent="0">
                <a:defRPr/>
              </a:pPr>
              <a:r>
                <a:rPr lang="en-US" sz="7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王漢宗特明體一標準" panose="02020600000000000000" pitchFamily="18" charset="-120"/>
                  <a:ea typeface="王漢宗特明體一標準" panose="02020600000000000000" pitchFamily="18" charset="-120"/>
                </a:rPr>
                <a:t>2</a:t>
              </a:r>
            </a:p>
          </p:txBody>
        </p: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D37C30B9-7D05-4A08-B506-9DD95A00CD2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39158" y="4828358"/>
              <a:ext cx="455253" cy="492443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marL="0" indent="0">
                <a:defRPr/>
              </a:pPr>
              <a:r>
                <a:rPr lang="en-US" sz="7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王漢宗特明體一標準" panose="02020600000000000000" pitchFamily="18" charset="-120"/>
                  <a:ea typeface="王漢宗特明體一標準" panose="02020600000000000000" pitchFamily="18" charset="-120"/>
                </a:rPr>
                <a:t>3</a:t>
              </a:r>
            </a:p>
          </p:txBody>
        </p:sp>
        <p:sp>
          <p:nvSpPr>
            <p:cNvPr id="53" name="TextBox 31">
              <a:extLst>
                <a:ext uri="{FF2B5EF4-FFF2-40B4-BE49-F238E27FC236}">
                  <a16:creationId xmlns:a16="http://schemas.microsoft.com/office/drawing/2014/main" id="{F8842E26-FB19-4201-BCBC-5796C25795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79820" y="3488788"/>
              <a:ext cx="455253" cy="492443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marL="0" indent="0">
                <a:defRPr/>
              </a:pPr>
              <a:r>
                <a:rPr lang="en-US" sz="7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王漢宗特明體一標準" panose="02020600000000000000" pitchFamily="18" charset="-120"/>
                  <a:ea typeface="王漢宗特明體一標準" panose="02020600000000000000" pitchFamily="18" charset="-120"/>
                </a:rPr>
                <a:t>4</a:t>
              </a:r>
            </a:p>
          </p:txBody>
        </p:sp>
        <p:sp>
          <p:nvSpPr>
            <p:cNvPr id="54" name="TextBox 33">
              <a:extLst>
                <a:ext uri="{FF2B5EF4-FFF2-40B4-BE49-F238E27FC236}">
                  <a16:creationId xmlns:a16="http://schemas.microsoft.com/office/drawing/2014/main" id="{33E34E58-1F1E-46AA-A774-4EE2E46479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52218" y="4841312"/>
              <a:ext cx="455253" cy="492443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>
                <a:defRPr/>
              </a:pPr>
              <a:r>
                <a:rPr lang="en-US" altLang="zh-TW" sz="7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王漢宗特明體一標準" panose="02020600000000000000" pitchFamily="18" charset="-120"/>
                  <a:ea typeface="王漢宗特明體一標準" panose="02020600000000000000" pitchFamily="18" charset="-120"/>
                </a:rPr>
                <a:t>5</a:t>
              </a:r>
            </a:p>
          </p:txBody>
        </p:sp>
      </p:grpSp>
      <p:grpSp>
        <p:nvGrpSpPr>
          <p:cNvPr id="66" name="群組 65"/>
          <p:cNvGrpSpPr/>
          <p:nvPr/>
        </p:nvGrpSpPr>
        <p:grpSpPr>
          <a:xfrm>
            <a:off x="88500" y="4350022"/>
            <a:ext cx="2020364" cy="860527"/>
            <a:chOff x="88500" y="4350022"/>
            <a:chExt cx="2020364" cy="860527"/>
          </a:xfrm>
        </p:grpSpPr>
        <p:sp>
          <p:nvSpPr>
            <p:cNvPr id="57" name="矩形 56"/>
            <p:cNvSpPr/>
            <p:nvPr/>
          </p:nvSpPr>
          <p:spPr>
            <a:xfrm>
              <a:off x="431363" y="4759586"/>
              <a:ext cx="1677501" cy="332787"/>
            </a:xfrm>
            <a:prstGeom prst="rect">
              <a:avLst/>
            </a:prstGeom>
            <a:solidFill>
              <a:srgbClr val="B3C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TextBox 25">
              <a:extLst>
                <a:ext uri="{FF2B5EF4-FFF2-40B4-BE49-F238E27FC236}">
                  <a16:creationId xmlns:a16="http://schemas.microsoft.com/office/drawing/2014/main" id="{107A5635-DF21-4B90-8C73-D3EB16ABFB9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00" y="4350022"/>
              <a:ext cx="1913878" cy="860527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marL="0" indent="0">
                <a:defRPr/>
              </a:pPr>
              <a:r>
                <a:rPr lang="zh-TW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參加說明會</a:t>
              </a:r>
              <a:endPara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5" name="群組 64"/>
          <p:cNvGrpSpPr/>
          <p:nvPr/>
        </p:nvGrpSpPr>
        <p:grpSpPr>
          <a:xfrm>
            <a:off x="856761" y="1539306"/>
            <a:ext cx="3186048" cy="860527"/>
            <a:chOff x="1208030" y="1446088"/>
            <a:chExt cx="3186048" cy="860527"/>
          </a:xfrm>
        </p:grpSpPr>
        <p:sp>
          <p:nvSpPr>
            <p:cNvPr id="61" name="矩形 60"/>
            <p:cNvSpPr/>
            <p:nvPr/>
          </p:nvSpPr>
          <p:spPr>
            <a:xfrm>
              <a:off x="1413123" y="1879329"/>
              <a:ext cx="2703192" cy="328790"/>
            </a:xfrm>
            <a:prstGeom prst="rect">
              <a:avLst/>
            </a:prstGeom>
            <a:solidFill>
              <a:srgbClr val="B3C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TextBox 25">
              <a:extLst>
                <a:ext uri="{FF2B5EF4-FFF2-40B4-BE49-F238E27FC236}">
                  <a16:creationId xmlns:a16="http://schemas.microsoft.com/office/drawing/2014/main" id="{107A5635-DF21-4B90-8C73-D3EB16ABFB9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08030" y="1446088"/>
              <a:ext cx="3186048" cy="860527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lstStyle/>
            <a:p>
              <a:pPr marL="0" indent="0">
                <a:defRPr/>
              </a:pPr>
              <a:r>
                <a:rPr lang="zh-TW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詳閱報名流程</a:t>
              </a:r>
              <a:endPara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3034120" y="4770665"/>
            <a:ext cx="1677501" cy="332787"/>
          </a:xfrm>
          <a:prstGeom prst="rect">
            <a:avLst/>
          </a:prstGeom>
          <a:solidFill>
            <a:srgbClr val="B3C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投影片編號版面配置區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1</a:t>
            </a:fld>
            <a:endParaRPr lang="zh-TW" altLang="en-US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2590779" y="4457121"/>
            <a:ext cx="272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校內網路報名</a:t>
            </a:r>
            <a:endParaRPr lang="en-US" altLang="zh-TW" sz="3600" spc="-3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0" name="群組 79"/>
          <p:cNvGrpSpPr/>
          <p:nvPr/>
        </p:nvGrpSpPr>
        <p:grpSpPr>
          <a:xfrm>
            <a:off x="4545057" y="1613236"/>
            <a:ext cx="2488224" cy="676653"/>
            <a:chOff x="4207388" y="1626682"/>
            <a:chExt cx="2488224" cy="676653"/>
          </a:xfrm>
        </p:grpSpPr>
        <p:sp>
          <p:nvSpPr>
            <p:cNvPr id="59" name="矩形 58"/>
            <p:cNvSpPr/>
            <p:nvPr/>
          </p:nvSpPr>
          <p:spPr>
            <a:xfrm>
              <a:off x="4560413" y="1970548"/>
              <a:ext cx="1677501" cy="332787"/>
            </a:xfrm>
            <a:prstGeom prst="rect">
              <a:avLst/>
            </a:prstGeom>
            <a:solidFill>
              <a:srgbClr val="B3C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4207388" y="1626682"/>
              <a:ext cx="2488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繳報名表</a:t>
              </a:r>
              <a:endPara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5670082" y="4447499"/>
            <a:ext cx="2540627" cy="646331"/>
            <a:chOff x="5042096" y="4457121"/>
            <a:chExt cx="2540627" cy="646331"/>
          </a:xfrm>
        </p:grpSpPr>
        <p:sp>
          <p:nvSpPr>
            <p:cNvPr id="62" name="矩形 61"/>
            <p:cNvSpPr/>
            <p:nvPr/>
          </p:nvSpPr>
          <p:spPr>
            <a:xfrm>
              <a:off x="5905222" y="4755367"/>
              <a:ext cx="1677501" cy="332787"/>
            </a:xfrm>
            <a:prstGeom prst="rect">
              <a:avLst/>
            </a:prstGeom>
            <a:solidFill>
              <a:srgbClr val="B3C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5042096" y="4457121"/>
              <a:ext cx="2540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審查報名表</a:t>
              </a:r>
              <a:endPara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7298462" y="1643558"/>
            <a:ext cx="2540627" cy="653980"/>
            <a:chOff x="6560291" y="1641843"/>
            <a:chExt cx="2540627" cy="653980"/>
          </a:xfrm>
        </p:grpSpPr>
        <p:sp>
          <p:nvSpPr>
            <p:cNvPr id="63" name="矩形 62"/>
            <p:cNvSpPr/>
            <p:nvPr/>
          </p:nvSpPr>
          <p:spPr>
            <a:xfrm>
              <a:off x="6903562" y="1963036"/>
              <a:ext cx="2083405" cy="332787"/>
            </a:xfrm>
            <a:prstGeom prst="rect">
              <a:avLst/>
            </a:prstGeom>
            <a:solidFill>
              <a:srgbClr val="B3C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6560291" y="1641843"/>
              <a:ext cx="2540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繳交報名費</a:t>
              </a:r>
              <a:endPara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2" name="Oval 23">
            <a:extLst>
              <a:ext uri="{FF2B5EF4-FFF2-40B4-BE49-F238E27FC236}">
                <a16:creationId xmlns:a16="http://schemas.microsoft.com/office/drawing/2014/main" id="{C8A99579-0B11-4575-9E65-5D7A87E13068}"/>
              </a:ext>
            </a:extLst>
          </p:cNvPr>
          <p:cNvSpPr/>
          <p:nvPr/>
        </p:nvSpPr>
        <p:spPr>
          <a:xfrm>
            <a:off x="8447054" y="3329511"/>
            <a:ext cx="243444" cy="2413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3" name="TextBox 33">
            <a:extLst>
              <a:ext uri="{FF2B5EF4-FFF2-40B4-BE49-F238E27FC236}">
                <a16:creationId xmlns:a16="http://schemas.microsoft.com/office/drawing/2014/main" id="{33E34E58-1F1E-46AA-A774-4EE2E464791D}"/>
              </a:ext>
            </a:extLst>
          </p:cNvPr>
          <p:cNvSpPr txBox="1">
            <a:spLocks/>
          </p:cNvSpPr>
          <p:nvPr/>
        </p:nvSpPr>
        <p:spPr bwMode="auto">
          <a:xfrm>
            <a:off x="8296110" y="2528221"/>
            <a:ext cx="459125" cy="49244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6</a:t>
            </a:r>
          </a:p>
        </p:txBody>
      </p:sp>
      <p:sp>
        <p:nvSpPr>
          <p:cNvPr id="75" name="Oval 23">
            <a:extLst>
              <a:ext uri="{FF2B5EF4-FFF2-40B4-BE49-F238E27FC236}">
                <a16:creationId xmlns:a16="http://schemas.microsoft.com/office/drawing/2014/main" id="{C8A99579-0B11-4575-9E65-5D7A87E13068}"/>
              </a:ext>
            </a:extLst>
          </p:cNvPr>
          <p:cNvSpPr/>
          <p:nvPr/>
        </p:nvSpPr>
        <p:spPr>
          <a:xfrm>
            <a:off x="10202894" y="3297927"/>
            <a:ext cx="243444" cy="24139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6" name="TextBox 33">
            <a:extLst>
              <a:ext uri="{FF2B5EF4-FFF2-40B4-BE49-F238E27FC236}">
                <a16:creationId xmlns:a16="http://schemas.microsoft.com/office/drawing/2014/main" id="{33E34E58-1F1E-46AA-A774-4EE2E464791D}"/>
              </a:ext>
            </a:extLst>
          </p:cNvPr>
          <p:cNvSpPr txBox="1">
            <a:spLocks/>
          </p:cNvSpPr>
          <p:nvPr/>
        </p:nvSpPr>
        <p:spPr bwMode="auto">
          <a:xfrm>
            <a:off x="10088332" y="3806595"/>
            <a:ext cx="459125" cy="49244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7</a:t>
            </a:r>
          </a:p>
        </p:txBody>
      </p:sp>
      <p:grpSp>
        <p:nvGrpSpPr>
          <p:cNvPr id="78" name="群組 77"/>
          <p:cNvGrpSpPr/>
          <p:nvPr/>
        </p:nvGrpSpPr>
        <p:grpSpPr>
          <a:xfrm>
            <a:off x="9338460" y="4442348"/>
            <a:ext cx="2132818" cy="646331"/>
            <a:chOff x="8445849" y="4457121"/>
            <a:chExt cx="2132818" cy="646331"/>
          </a:xfrm>
        </p:grpSpPr>
        <p:sp>
          <p:nvSpPr>
            <p:cNvPr id="64" name="矩形 63"/>
            <p:cNvSpPr/>
            <p:nvPr/>
          </p:nvSpPr>
          <p:spPr>
            <a:xfrm>
              <a:off x="8816095" y="4763889"/>
              <a:ext cx="1677501" cy="332787"/>
            </a:xfrm>
            <a:prstGeom prst="rect">
              <a:avLst/>
            </a:prstGeom>
            <a:solidFill>
              <a:srgbClr val="B3C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文字方塊 76"/>
            <p:cNvSpPr txBox="1"/>
            <p:nvPr/>
          </p:nvSpPr>
          <p:spPr>
            <a:xfrm>
              <a:off x="8445849" y="4457121"/>
              <a:ext cx="2132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完成報名</a:t>
              </a:r>
              <a:endParaRPr lang="en-US" altLang="zh-TW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26" y="2495701"/>
            <a:ext cx="802129" cy="80212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59" y="3628543"/>
            <a:ext cx="838416" cy="83841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28" y="2447292"/>
            <a:ext cx="754930" cy="7549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13" y="3664570"/>
            <a:ext cx="774448" cy="7744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91" y="2376404"/>
            <a:ext cx="791649" cy="7916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53" y="3709240"/>
            <a:ext cx="853644" cy="85364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999" y="2428526"/>
            <a:ext cx="665233" cy="66523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595205" y="5171783"/>
            <a:ext cx="2723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校內網路報名期間：</a:t>
            </a:r>
            <a:b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即日起至</a:t>
            </a:r>
            <a:b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05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-60403" y="5186078"/>
            <a:ext cx="2510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114/12/29 (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辦理會丙說明會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歡迎參加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sp>
        <p:nvSpPr>
          <p:cNvPr id="81" name="文字方塊 80"/>
          <p:cNvSpPr txBox="1"/>
          <p:nvPr/>
        </p:nvSpPr>
        <p:spPr>
          <a:xfrm>
            <a:off x="1561944" y="728238"/>
            <a:ext cx="1836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簡報將於說明會結束後，上傳至實習與就業輔導組</a:t>
            </a:r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11"/>
              </a:rPr>
              <a:t>技能檢定</a:t>
            </a:r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專區。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文字方塊 81"/>
          <p:cNvSpPr txBox="1"/>
          <p:nvPr/>
        </p:nvSpPr>
        <p:spPr>
          <a:xfrm>
            <a:off x="4600073" y="176577"/>
            <a:ext cx="214001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ts val="15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確認報名表無誤並完成簽名後，請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統一交給班級負責人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。報名表需依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學號排序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，並由負責人統一繳交至報名處。</a:t>
            </a:r>
            <a:b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注意：請以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為單位，不受理</a:t>
            </a:r>
            <a:r>
              <a:rPr lang="zh-TW" altLang="en-US" sz="1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個別報名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5292785" y="5162271"/>
            <a:ext cx="387424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由工作人員先行檢查報名表並清點報名費用，確認無誤後，將引導至承辦人進行最後確認。</a:t>
            </a:r>
            <a:br>
              <a:rPr lang="en-US" altLang="zh-TW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在繳交報名費用時，必須全額繳交，且不得分次繳交。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報名費用</a:t>
            </a:r>
            <a:r>
              <a:rPr lang="zh-TW" altLang="en-US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僅以班級單位統一繳交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，不受理個別繳交。</a:t>
            </a:r>
            <a:endPara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報名表的份數與報名費用的數量</a:t>
            </a:r>
            <a:r>
              <a:rPr lang="zh-TW" altLang="en-US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應相符</a:t>
            </a:r>
            <a:r>
              <a:rPr lang="zh-TW" altLang="en-US" sz="1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，須依據報名表的份數繳交相對應的費用。</a:t>
            </a:r>
            <a:endParaRPr lang="zh-TW" altLang="en-US" sz="1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7667787" y="774100"/>
            <a:ext cx="2171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繳交報名費後，請負責人於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正本收據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簽名後，再提供影本收據給負責人。</a:t>
            </a:r>
          </a:p>
        </p:txBody>
      </p:sp>
      <p:sp>
        <p:nvSpPr>
          <p:cNvPr id="85" name="文字方塊 84"/>
          <p:cNvSpPr txBox="1"/>
          <p:nvPr/>
        </p:nvSpPr>
        <p:spPr>
          <a:xfrm>
            <a:off x="9112300" y="5105991"/>
            <a:ext cx="27523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完成報名並繳交報名費後，本組將發放簡章。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簡章領取本數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hangingPunct="0"/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若欲</a:t>
            </a:r>
            <a:r>
              <a:rPr lang="zh-TW" altLang="en-US" sz="10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單獨購買簡章而不報名者</a:t>
            </a:r>
            <a:r>
              <a: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，請班級負責人於繳交報名費時另行告知。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36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411016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0">
            <a:extLst>
              <a:ext uri="{FF2B5EF4-FFF2-40B4-BE49-F238E27FC236}">
                <a16:creationId xmlns:a16="http://schemas.microsoft.com/office/drawing/2014/main" id="{CDF12907-F926-47EE-946F-0B1D9C7CA5A3}"/>
              </a:ext>
            </a:extLst>
          </p:cNvPr>
          <p:cNvSpPr/>
          <p:nvPr/>
        </p:nvSpPr>
        <p:spPr>
          <a:xfrm>
            <a:off x="384175" y="412949"/>
            <a:ext cx="4365724" cy="545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91"/>
              </a:lnSpc>
            </a:pPr>
            <a:r>
              <a:rPr lang="zh-TW" altLang="en-US" sz="3417" dirty="0">
                <a:solidFill>
                  <a:srgbClr val="1B1B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特定對象補助申請書填寫步驟</a:t>
            </a:r>
            <a:endParaRPr lang="en-US" sz="34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Shape 1">
            <a:extLst>
              <a:ext uri="{FF2B5EF4-FFF2-40B4-BE49-F238E27FC236}">
                <a16:creationId xmlns:a16="http://schemas.microsoft.com/office/drawing/2014/main" id="{6FAD2041-00DF-436B-B837-6D4C872562BE}"/>
              </a:ext>
            </a:extLst>
          </p:cNvPr>
          <p:cNvSpPr/>
          <p:nvPr/>
        </p:nvSpPr>
        <p:spPr>
          <a:xfrm>
            <a:off x="636587" y="1412677"/>
            <a:ext cx="19050" cy="3368080"/>
          </a:xfrm>
          <a:prstGeom prst="roundRect">
            <a:avLst>
              <a:gd name="adj" fmla="val 385016"/>
            </a:avLst>
          </a:prstGeom>
          <a:solidFill>
            <a:srgbClr val="B8BFDF"/>
          </a:solidFill>
          <a:ln/>
        </p:spPr>
      </p:sp>
      <p:sp>
        <p:nvSpPr>
          <p:cNvPr id="28" name="Shape 2">
            <a:extLst>
              <a:ext uri="{FF2B5EF4-FFF2-40B4-BE49-F238E27FC236}">
                <a16:creationId xmlns:a16="http://schemas.microsoft.com/office/drawing/2014/main" id="{727F05F4-4236-4D33-A545-BC0A401E20A8}"/>
              </a:ext>
            </a:extLst>
          </p:cNvPr>
          <p:cNvSpPr/>
          <p:nvPr/>
        </p:nvSpPr>
        <p:spPr>
          <a:xfrm>
            <a:off x="449659" y="1609130"/>
            <a:ext cx="392907" cy="392907"/>
          </a:xfrm>
          <a:prstGeom prst="roundRect">
            <a:avLst>
              <a:gd name="adj" fmla="val 18667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1ACA3EF7-9007-4835-883A-001F9AE6F1A2}"/>
              </a:ext>
            </a:extLst>
          </p:cNvPr>
          <p:cNvSpPr/>
          <p:nvPr/>
        </p:nvSpPr>
        <p:spPr>
          <a:xfrm>
            <a:off x="607417" y="1693665"/>
            <a:ext cx="77391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1</a:t>
            </a:r>
            <a:endParaRPr lang="en-US" sz="2042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 4">
            <a:extLst>
              <a:ext uri="{FF2B5EF4-FFF2-40B4-BE49-F238E27FC236}">
                <a16:creationId xmlns:a16="http://schemas.microsoft.com/office/drawing/2014/main" id="{958528B6-DBB3-428A-924F-8B81383A82C2}"/>
              </a:ext>
            </a:extLst>
          </p:cNvPr>
          <p:cNvSpPr/>
          <p:nvPr/>
        </p:nvSpPr>
        <p:spPr>
          <a:xfrm>
            <a:off x="995362" y="1587302"/>
            <a:ext cx="2182813" cy="272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Step1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Text 5">
            <a:extLst>
              <a:ext uri="{FF2B5EF4-FFF2-40B4-BE49-F238E27FC236}">
                <a16:creationId xmlns:a16="http://schemas.microsoft.com/office/drawing/2014/main" id="{A645D75F-2C2D-4631-9A01-3EBE54FEF4FD}"/>
              </a:ext>
            </a:extLst>
          </p:cNvPr>
          <p:cNvSpPr/>
          <p:nvPr/>
        </p:nvSpPr>
        <p:spPr>
          <a:xfrm>
            <a:off x="995362" y="1964929"/>
            <a:ext cx="10358438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產出報名表後親自簽名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Shape 6">
            <a:extLst>
              <a:ext uri="{FF2B5EF4-FFF2-40B4-BE49-F238E27FC236}">
                <a16:creationId xmlns:a16="http://schemas.microsoft.com/office/drawing/2014/main" id="{A0D3B7FD-D84E-4843-A3F2-6D2304C98B3A}"/>
              </a:ext>
            </a:extLst>
          </p:cNvPr>
          <p:cNvSpPr/>
          <p:nvPr/>
        </p:nvSpPr>
        <p:spPr>
          <a:xfrm>
            <a:off x="449659" y="2790031"/>
            <a:ext cx="392907" cy="392907"/>
          </a:xfrm>
          <a:prstGeom prst="roundRect">
            <a:avLst>
              <a:gd name="adj" fmla="val 18667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36" name="Text 7">
            <a:extLst>
              <a:ext uri="{FF2B5EF4-FFF2-40B4-BE49-F238E27FC236}">
                <a16:creationId xmlns:a16="http://schemas.microsoft.com/office/drawing/2014/main" id="{07F11708-4A5A-4B3C-B45D-9FAA525856B1}"/>
              </a:ext>
            </a:extLst>
          </p:cNvPr>
          <p:cNvSpPr/>
          <p:nvPr/>
        </p:nvSpPr>
        <p:spPr>
          <a:xfrm>
            <a:off x="577751" y="2884091"/>
            <a:ext cx="136624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2</a:t>
            </a:r>
            <a:endParaRPr lang="en-US" sz="2042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Text 8">
            <a:extLst>
              <a:ext uri="{FF2B5EF4-FFF2-40B4-BE49-F238E27FC236}">
                <a16:creationId xmlns:a16="http://schemas.microsoft.com/office/drawing/2014/main" id="{0806F761-BF7F-48EA-A6E6-BC31399F3C1B}"/>
              </a:ext>
            </a:extLst>
          </p:cNvPr>
          <p:cNvSpPr/>
          <p:nvPr/>
        </p:nvSpPr>
        <p:spPr>
          <a:xfrm>
            <a:off x="995362" y="2768204"/>
            <a:ext cx="2182813" cy="272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Step2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 9">
            <a:extLst>
              <a:ext uri="{FF2B5EF4-FFF2-40B4-BE49-F238E27FC236}">
                <a16:creationId xmlns:a16="http://schemas.microsoft.com/office/drawing/2014/main" id="{1BCE306E-63B6-4F29-A728-C7D890A57EFE}"/>
              </a:ext>
            </a:extLst>
          </p:cNvPr>
          <p:cNvSpPr/>
          <p:nvPr/>
        </p:nvSpPr>
        <p:spPr>
          <a:xfrm>
            <a:off x="995362" y="3145830"/>
            <a:ext cx="10358438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系統自動帶入資料，無需手寫。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Shape 10">
            <a:extLst>
              <a:ext uri="{FF2B5EF4-FFF2-40B4-BE49-F238E27FC236}">
                <a16:creationId xmlns:a16="http://schemas.microsoft.com/office/drawing/2014/main" id="{218B8D9A-1B22-4D57-96E5-726A492AB0B2}"/>
              </a:ext>
            </a:extLst>
          </p:cNvPr>
          <p:cNvSpPr/>
          <p:nvPr/>
        </p:nvSpPr>
        <p:spPr>
          <a:xfrm>
            <a:off x="449659" y="3970933"/>
            <a:ext cx="392907" cy="392907"/>
          </a:xfrm>
          <a:prstGeom prst="roundRect">
            <a:avLst>
              <a:gd name="adj" fmla="val 18667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0" name="Text 11">
            <a:extLst>
              <a:ext uri="{FF2B5EF4-FFF2-40B4-BE49-F238E27FC236}">
                <a16:creationId xmlns:a16="http://schemas.microsoft.com/office/drawing/2014/main" id="{60546133-10D9-4896-AD7D-3872699DF7B9}"/>
              </a:ext>
            </a:extLst>
          </p:cNvPr>
          <p:cNvSpPr/>
          <p:nvPr/>
        </p:nvSpPr>
        <p:spPr>
          <a:xfrm>
            <a:off x="572492" y="4074518"/>
            <a:ext cx="147142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42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3</a:t>
            </a:r>
            <a:endParaRPr lang="en-US" sz="2042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Text 12">
            <a:extLst>
              <a:ext uri="{FF2B5EF4-FFF2-40B4-BE49-F238E27FC236}">
                <a16:creationId xmlns:a16="http://schemas.microsoft.com/office/drawing/2014/main" id="{AD5D95DC-54F1-4710-8497-DB22202A7C86}"/>
              </a:ext>
            </a:extLst>
          </p:cNvPr>
          <p:cNvSpPr/>
          <p:nvPr/>
        </p:nvSpPr>
        <p:spPr>
          <a:xfrm>
            <a:off x="995362" y="3949105"/>
            <a:ext cx="2182813" cy="272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Step3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ext 13">
            <a:extLst>
              <a:ext uri="{FF2B5EF4-FFF2-40B4-BE49-F238E27FC236}">
                <a16:creationId xmlns:a16="http://schemas.microsoft.com/office/drawing/2014/main" id="{859263F9-9A76-4284-A5E5-4772325AF071}"/>
              </a:ext>
            </a:extLst>
          </p:cNvPr>
          <p:cNvSpPr/>
          <p:nvPr/>
        </p:nvSpPr>
        <p:spPr>
          <a:xfrm>
            <a:off x="995362" y="4326731"/>
            <a:ext cx="10358438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確保身分證影印清晰。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 14">
            <a:extLst>
              <a:ext uri="{FF2B5EF4-FFF2-40B4-BE49-F238E27FC236}">
                <a16:creationId xmlns:a16="http://schemas.microsoft.com/office/drawing/2014/main" id="{D4D6DE0A-98E0-4E66-B015-1CE608F68911}"/>
              </a:ext>
            </a:extLst>
          </p:cNvPr>
          <p:cNvSpPr/>
          <p:nvPr/>
        </p:nvSpPr>
        <p:spPr>
          <a:xfrm>
            <a:off x="384175" y="4977210"/>
            <a:ext cx="611187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補充：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Text 15">
            <a:extLst>
              <a:ext uri="{FF2B5EF4-FFF2-40B4-BE49-F238E27FC236}">
                <a16:creationId xmlns:a16="http://schemas.microsoft.com/office/drawing/2014/main" id="{466E3DC1-C6D3-491B-96AF-C1EB6044E1D2}"/>
              </a:ext>
            </a:extLst>
          </p:cNvPr>
          <p:cNvSpPr/>
          <p:nvPr/>
        </p:nvSpPr>
        <p:spPr>
          <a:xfrm>
            <a:off x="290982" y="5242594"/>
            <a:ext cx="7148044" cy="1170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請使用電腦操作，直接滑鼠右鍵【列印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】</a:t>
            </a:r>
          </a:p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16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不可截圖印出</a:t>
            </a:r>
            <a:r>
              <a:rPr lang="en-US" altLang="zh-TW" sz="1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！</a:t>
            </a:r>
            <a:r>
              <a:rPr lang="en-US" altLang="zh-TW" sz="16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不可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用手機</a:t>
            </a:r>
            <a:r>
              <a:rPr lang="en-US" altLang="zh-TW" sz="16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翻拍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！</a:t>
            </a:r>
          </a:p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若家中無電腦需要列印，</a:t>
            </a:r>
            <a:r>
              <a:rPr lang="en-US" altLang="zh-TW" sz="16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請至資訊館3樓「自由上機電腦教室」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列印報名表。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endParaRPr lang="en-US" altLang="zh-TW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Text 16">
            <a:extLst>
              <a:ext uri="{FF2B5EF4-FFF2-40B4-BE49-F238E27FC236}">
                <a16:creationId xmlns:a16="http://schemas.microsoft.com/office/drawing/2014/main" id="{1C24D1D4-6A41-4C66-9996-6A3D5564F2FC}"/>
              </a:ext>
            </a:extLst>
          </p:cNvPr>
          <p:cNvSpPr/>
          <p:nvPr/>
        </p:nvSpPr>
        <p:spPr>
          <a:xfrm>
            <a:off x="384175" y="5793581"/>
            <a:ext cx="10969625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167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Text 17">
            <a:extLst>
              <a:ext uri="{FF2B5EF4-FFF2-40B4-BE49-F238E27FC236}">
                <a16:creationId xmlns:a16="http://schemas.microsoft.com/office/drawing/2014/main" id="{8CA1BBCE-A4D4-48DC-93BE-2ED908E2242B}"/>
              </a:ext>
            </a:extLst>
          </p:cNvPr>
          <p:cNvSpPr/>
          <p:nvPr/>
        </p:nvSpPr>
        <p:spPr>
          <a:xfrm>
            <a:off x="384175" y="6134100"/>
            <a:ext cx="10969625" cy="279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167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AA87087-4805-40EC-9A41-4EA1411C2826}"/>
              </a:ext>
            </a:extLst>
          </p:cNvPr>
          <p:cNvGrpSpPr/>
          <p:nvPr/>
        </p:nvGrpSpPr>
        <p:grpSpPr>
          <a:xfrm>
            <a:off x="4719877" y="1063427"/>
            <a:ext cx="7002223" cy="4874792"/>
            <a:chOff x="4922956" y="717375"/>
            <a:chExt cx="6805924" cy="4832525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0A11F6BA-6A30-490C-9371-0CC3BCDD2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956" y="717375"/>
              <a:ext cx="3412657" cy="4826855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63345F10-D073-4CB4-B097-429ABE9B2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223" y="723044"/>
              <a:ext cx="3412657" cy="4826856"/>
            </a:xfrm>
            <a:prstGeom prst="rect">
              <a:avLst/>
            </a:prstGeom>
          </p:spPr>
        </p:pic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F885DAEE-C72B-43F8-9994-CABBCF4E8A62}"/>
                </a:ext>
              </a:extLst>
            </p:cNvPr>
            <p:cNvSpPr txBox="1"/>
            <p:nvPr/>
          </p:nvSpPr>
          <p:spPr>
            <a:xfrm>
              <a:off x="8851510" y="5057397"/>
              <a:ext cx="2409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背面</a:t>
              </a:r>
              <a:r>
                <a:rPr lang="en-US" altLang="zh-TW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請務必雙面列印</a:t>
              </a:r>
              <a:r>
                <a:rPr lang="en-US" altLang="zh-TW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</p:grp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632F6BB5-3543-49D8-B197-E5245233E15A}"/>
              </a:ext>
            </a:extLst>
          </p:cNvPr>
          <p:cNvSpPr txBox="1"/>
          <p:nvPr/>
        </p:nvSpPr>
        <p:spPr>
          <a:xfrm>
            <a:off x="4802526" y="1109052"/>
            <a:ext cx="28777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zh-TW" altLang="en-US" sz="15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請勿裝訂和黏貼，請使用</a:t>
            </a:r>
            <a:r>
              <a:rPr lang="zh-TW" altLang="en-US" sz="15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迴紋針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4C8629E4-7A99-47CF-B2E6-2E2A8E48C149}"/>
              </a:ext>
            </a:extLst>
          </p:cNvPr>
          <p:cNvSpPr txBox="1"/>
          <p:nvPr/>
        </p:nvSpPr>
        <p:spPr>
          <a:xfrm>
            <a:off x="5270603" y="5454095"/>
            <a:ext cx="240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正面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請務必雙面列印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42FEEEDA-1431-4781-95B9-A95300C170A2}"/>
              </a:ext>
            </a:extLst>
          </p:cNvPr>
          <p:cNvSpPr/>
          <p:nvPr/>
        </p:nvSpPr>
        <p:spPr>
          <a:xfrm>
            <a:off x="4871686" y="2134038"/>
            <a:ext cx="1631706" cy="149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D3A44CE3-919E-48F7-B2D5-204A79E9DA16}"/>
              </a:ext>
            </a:extLst>
          </p:cNvPr>
          <p:cNvSpPr txBox="1"/>
          <p:nvPr/>
        </p:nvSpPr>
        <p:spPr>
          <a:xfrm>
            <a:off x="5852459" y="1766653"/>
            <a:ext cx="668773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Step1.</a:t>
            </a:r>
            <a:endParaRPr lang="zh-TW" altLang="en-US" dirty="0">
              <a:solidFill>
                <a:srgbClr val="FF0000"/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EA7719F2-009F-4593-B13C-ECC23A914E93}"/>
              </a:ext>
            </a:extLst>
          </p:cNvPr>
          <p:cNvSpPr txBox="1"/>
          <p:nvPr/>
        </p:nvSpPr>
        <p:spPr>
          <a:xfrm>
            <a:off x="7981088" y="3311328"/>
            <a:ext cx="668773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Step2.</a:t>
            </a:r>
            <a:endParaRPr lang="zh-TW" altLang="en-US" dirty="0">
              <a:solidFill>
                <a:srgbClr val="FF0000"/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851D426-AD08-49C4-87B2-0D75587D7D45}"/>
              </a:ext>
            </a:extLst>
          </p:cNvPr>
          <p:cNvSpPr/>
          <p:nvPr/>
        </p:nvSpPr>
        <p:spPr>
          <a:xfrm>
            <a:off x="4871686" y="2332438"/>
            <a:ext cx="3098448" cy="13402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9C661D7-5571-406F-83AC-724490B0740A}"/>
              </a:ext>
            </a:extLst>
          </p:cNvPr>
          <p:cNvSpPr/>
          <p:nvPr/>
        </p:nvSpPr>
        <p:spPr>
          <a:xfrm>
            <a:off x="8389518" y="1508124"/>
            <a:ext cx="3071256" cy="1239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76A44C15-866E-4D7F-9396-AE619602FDD8}"/>
              </a:ext>
            </a:extLst>
          </p:cNvPr>
          <p:cNvSpPr txBox="1"/>
          <p:nvPr/>
        </p:nvSpPr>
        <p:spPr>
          <a:xfrm>
            <a:off x="10788187" y="2370214"/>
            <a:ext cx="668773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Step3.</a:t>
            </a:r>
            <a:endParaRPr lang="zh-TW" altLang="en-US" dirty="0">
              <a:solidFill>
                <a:srgbClr val="FF0000"/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AE5C728-3F6F-4A30-BE99-95B6DCB8AB27}"/>
              </a:ext>
            </a:extLst>
          </p:cNvPr>
          <p:cNvSpPr txBox="1"/>
          <p:nvPr/>
        </p:nvSpPr>
        <p:spPr>
          <a:xfrm>
            <a:off x="9115546" y="2942162"/>
            <a:ext cx="2479134" cy="83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黏貼處請勿黏證明文件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b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請將檢附資料與申請表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用迴紋針別好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請勿使用膠水或膠帶粘貼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6113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48">
            <a:extLst>
              <a:ext uri="{FF2B5EF4-FFF2-40B4-BE49-F238E27FC236}">
                <a16:creationId xmlns:a16="http://schemas.microsoft.com/office/drawing/2014/main" id="{F47F16C2-7842-4691-B531-E99DA15553F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71264" y="134705"/>
            <a:ext cx="10693904" cy="5852855"/>
            <a:chOff x="5156822" y="1518193"/>
            <a:chExt cx="1865741" cy="3884923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47C0FDCE-AA15-419E-9AF4-019F428AF32C}"/>
                </a:ext>
              </a:extLst>
            </p:cNvPr>
            <p:cNvSpPr/>
            <p:nvPr/>
          </p:nvSpPr>
          <p:spPr>
            <a:xfrm>
              <a:off x="5156822" y="1965695"/>
              <a:ext cx="1865741" cy="3437421"/>
            </a:xfrm>
            <a:prstGeom prst="roundRect">
              <a:avLst>
                <a:gd name="adj" fmla="val 12255"/>
              </a:avLst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18920B1-D3E0-4E44-82BE-77D2436AD843}"/>
                </a:ext>
              </a:extLst>
            </p:cNvPr>
            <p:cNvSpPr/>
            <p:nvPr/>
          </p:nvSpPr>
          <p:spPr>
            <a:xfrm>
              <a:off x="5910496" y="1518193"/>
              <a:ext cx="358393" cy="5704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報名流程</a:t>
              </a:r>
              <a:endPara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FD3B17E-765F-4EE1-B484-EEF3ED78990E}"/>
                </a:ext>
              </a:extLst>
            </p:cNvPr>
            <p:cNvSpPr/>
            <p:nvPr/>
          </p:nvSpPr>
          <p:spPr>
            <a:xfrm>
              <a:off x="5228475" y="2315720"/>
              <a:ext cx="545063" cy="307573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4378">
                <a:spcBef>
                  <a:spcPct val="0"/>
                </a:spcBef>
                <a:defRPr/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系統填寫說明如下：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914378">
                <a:spcBef>
                  <a:spcPct val="0"/>
                </a:spcBef>
                <a:defRPr/>
              </a:pPr>
              <a:endParaRPr lang="zh-CN" altLang="en-US" dirty="0">
                <a:latin typeface="王漢宗特明體一標準" panose="02020600000000000000" pitchFamily="18" charset="-120"/>
                <a:ea typeface="王漢宗特明體一標準" panose="02020600000000000000" pitchFamily="18" charset="-12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17336" t="55050" r="36084" b="32818"/>
          <a:stretch/>
        </p:blipFill>
        <p:spPr>
          <a:xfrm>
            <a:off x="1351832" y="1937463"/>
            <a:ext cx="4308231" cy="727696"/>
          </a:xfrm>
          <a:prstGeom prst="rect">
            <a:avLst/>
          </a:prstGeom>
          <a:ln w="38100">
            <a:noFill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/>
          <a:srcRect l="16348" t="24708" r="40775" b="52269"/>
          <a:stretch/>
        </p:blipFill>
        <p:spPr>
          <a:xfrm>
            <a:off x="1351833" y="3723064"/>
            <a:ext cx="4308231" cy="1301261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>
            <a:off x="3304830" y="2772396"/>
            <a:ext cx="402233" cy="883149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56438" y="2328552"/>
            <a:ext cx="835270" cy="309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240629" y="2973776"/>
            <a:ext cx="4808371" cy="9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  <a:spcBef>
                <a:spcPts val="600"/>
              </a:spcBef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印報名表前要先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上傳個人照片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>
              <a:lnSpc>
                <a:spcPts val="3300"/>
              </a:lnSpc>
              <a:spcBef>
                <a:spcPts val="600"/>
              </a:spcBef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限兩年內拍攝之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吋證件照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>
          <a:xfrm>
            <a:off x="9448800" y="6126864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3191608" y="4314966"/>
            <a:ext cx="835270" cy="309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760785" y="4669645"/>
            <a:ext cx="685800" cy="309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9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8768FB05-9823-46FF-A041-646D64398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9AB8D7DF-E318-4278-91D6-AD3042080C43}"/>
              </a:ext>
            </a:extLst>
          </p:cNvPr>
          <p:cNvSpPr/>
          <p:nvPr/>
        </p:nvSpPr>
        <p:spPr>
          <a:xfrm>
            <a:off x="661492" y="1033364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上傳個人照片注意事項</a:t>
            </a:r>
            <a:endParaRPr lang="en-US" sz="37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B8F8D70C-C2EC-481A-8C21-5339DFE02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2" y="1907481"/>
            <a:ext cx="472480" cy="472480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54C0E347-363B-4E2B-AF96-C71DBCF882CB}"/>
              </a:ext>
            </a:extLst>
          </p:cNvPr>
          <p:cNvSpPr/>
          <p:nvPr/>
        </p:nvSpPr>
        <p:spPr>
          <a:xfrm>
            <a:off x="661492" y="256897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檔案命名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8F9C46B2-2F54-4827-9880-E3231A70F378}"/>
              </a:ext>
            </a:extLst>
          </p:cNvPr>
          <p:cNvSpPr/>
          <p:nvPr/>
        </p:nvSpPr>
        <p:spPr>
          <a:xfrm>
            <a:off x="661492" y="2977654"/>
            <a:ext cx="3006725" cy="982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相片檔名需以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身分證字號為檔名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，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格式為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JPG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>
              <a:lnSpc>
                <a:spcPts val="2375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（如：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A123456789.jpg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）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8EAF55BF-7FC9-43AC-8C26-921D3EF45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684" y="1907481"/>
            <a:ext cx="472480" cy="472480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9BAAAA18-3744-4E5A-9A43-F69BE5044016}"/>
              </a:ext>
            </a:extLst>
          </p:cNvPr>
          <p:cNvSpPr/>
          <p:nvPr/>
        </p:nvSpPr>
        <p:spPr>
          <a:xfrm>
            <a:off x="3951685" y="256897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檔名更改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142016A0-03B5-4A9E-AB90-2C6DC100728D}"/>
              </a:ext>
            </a:extLst>
          </p:cNvPr>
          <p:cNvSpPr/>
          <p:nvPr/>
        </p:nvSpPr>
        <p:spPr>
          <a:xfrm>
            <a:off x="3951685" y="2977654"/>
            <a:ext cx="300278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若相片檔名未更改，上傳將會失敗，請務必確認檔名已依要求更改。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Image 3" descr="preencoded.png">
            <a:extLst>
              <a:ext uri="{FF2B5EF4-FFF2-40B4-BE49-F238E27FC236}">
                <a16:creationId xmlns:a16="http://schemas.microsoft.com/office/drawing/2014/main" id="{8A0C789C-2372-4DE6-8F2A-699D27D19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4149527"/>
            <a:ext cx="472480" cy="472480"/>
          </a:xfrm>
          <a:prstGeom prst="rect">
            <a:avLst/>
          </a:prstGeom>
        </p:spPr>
      </p:pic>
      <p:sp>
        <p:nvSpPr>
          <p:cNvPr id="17" name="Text 5">
            <a:extLst>
              <a:ext uri="{FF2B5EF4-FFF2-40B4-BE49-F238E27FC236}">
                <a16:creationId xmlns:a16="http://schemas.microsoft.com/office/drawing/2014/main" id="{672B5A7A-30C6-4352-98B8-6167F3185BC9}"/>
              </a:ext>
            </a:extLst>
          </p:cNvPr>
          <p:cNvSpPr/>
          <p:nvPr/>
        </p:nvSpPr>
        <p:spPr>
          <a:xfrm>
            <a:off x="661492" y="481101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使用原始檔案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4BD96F9D-4822-42E6-AA9E-0F685BCC6BB4}"/>
              </a:ext>
            </a:extLst>
          </p:cNvPr>
          <p:cNvSpPr/>
          <p:nvPr/>
        </p:nvSpPr>
        <p:spPr>
          <a:xfrm>
            <a:off x="661492" y="5219700"/>
            <a:ext cx="300672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請使用光碟裡的檔案，不可以使用手機翻拍或自拍的照片。</a:t>
            </a:r>
            <a:endParaRPr 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Image 4" descr="preencoded.png">
            <a:extLst>
              <a:ext uri="{FF2B5EF4-FFF2-40B4-BE49-F238E27FC236}">
                <a16:creationId xmlns:a16="http://schemas.microsoft.com/office/drawing/2014/main" id="{0477FE59-0D46-4DBE-A5EA-69B819FD3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684" y="4149527"/>
            <a:ext cx="472480" cy="472480"/>
          </a:xfrm>
          <a:prstGeom prst="rect">
            <a:avLst/>
          </a:prstGeom>
        </p:spPr>
      </p:pic>
      <p:sp>
        <p:nvSpPr>
          <p:cNvPr id="20" name="Text 7">
            <a:extLst>
              <a:ext uri="{FF2B5EF4-FFF2-40B4-BE49-F238E27FC236}">
                <a16:creationId xmlns:a16="http://schemas.microsoft.com/office/drawing/2014/main" id="{3F43B77C-99D2-45D3-9E50-4E32A89D8D5C}"/>
              </a:ext>
            </a:extLst>
          </p:cNvPr>
          <p:cNvSpPr/>
          <p:nvPr/>
        </p:nvSpPr>
        <p:spPr>
          <a:xfrm>
            <a:off x="3951685" y="481101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照片時效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90AE2026-F4FE-4C90-BADC-AD47B2039E3A}"/>
              </a:ext>
            </a:extLst>
          </p:cNvPr>
          <p:cNvSpPr/>
          <p:nvPr/>
        </p:nvSpPr>
        <p:spPr>
          <a:xfrm>
            <a:off x="3951685" y="5219701"/>
            <a:ext cx="3601640" cy="604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專三、專四、專五的學生，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>
              <a:lnSpc>
                <a:spcPts val="2375"/>
              </a:lnSpc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不可使用國中時拍攝的照片！</a:t>
            </a:r>
            <a:endParaRPr 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0930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4">
            <a:extLst>
              <a:ext uri="{FF2B5EF4-FFF2-40B4-BE49-F238E27FC236}">
                <a16:creationId xmlns:a16="http://schemas.microsoft.com/office/drawing/2014/main" id="{B8B90782-BCCF-4261-9056-774B16FA136D}"/>
              </a:ext>
            </a:extLst>
          </p:cNvPr>
          <p:cNvSpPr/>
          <p:nvPr/>
        </p:nvSpPr>
        <p:spPr>
          <a:xfrm>
            <a:off x="419346" y="2344340"/>
            <a:ext cx="11390517" cy="3792490"/>
          </a:xfrm>
          <a:prstGeom prst="roundRect">
            <a:avLst>
              <a:gd name="adj" fmla="val 12255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00" anchor="t" anchorCtr="1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050" dirty="0">
              <a:solidFill>
                <a:schemeClr val="tx1"/>
              </a:solidFill>
            </a:endParaRPr>
          </a:p>
        </p:txBody>
      </p: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-22106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0">
            <a:extLst>
              <a:ext uri="{FF2B5EF4-FFF2-40B4-BE49-F238E27FC236}">
                <a16:creationId xmlns:a16="http://schemas.microsoft.com/office/drawing/2014/main" id="{3A4EA0F0-E183-43B7-8748-822232F9E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01498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C042D7D4-0EF2-4759-804A-96A2ECD550A6}"/>
              </a:ext>
            </a:extLst>
          </p:cNvPr>
          <p:cNvSpPr/>
          <p:nvPr/>
        </p:nvSpPr>
        <p:spPr>
          <a:xfrm>
            <a:off x="661492" y="2532361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報名系統操作步驟</a:t>
            </a:r>
            <a:endParaRPr lang="en-US" sz="37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6D32B0FD-8422-4C73-B25C-CB14BC9F5071}"/>
              </a:ext>
            </a:extLst>
          </p:cNvPr>
          <p:cNvSpPr/>
          <p:nvPr/>
        </p:nvSpPr>
        <p:spPr>
          <a:xfrm>
            <a:off x="661492" y="3319959"/>
            <a:ext cx="3433961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4875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1</a:t>
            </a:r>
            <a:endParaRPr lang="en-US" sz="487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B0E71DA9-6047-45F0-9C64-62DFA27DABBE}"/>
              </a:ext>
            </a:extLst>
          </p:cNvPr>
          <p:cNvSpPr/>
          <p:nvPr/>
        </p:nvSpPr>
        <p:spPr>
          <a:xfrm>
            <a:off x="1197075" y="417978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查閱報名資料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666427A3-BC87-40F4-AA50-F44C9A6B161D}"/>
              </a:ext>
            </a:extLst>
          </p:cNvPr>
          <p:cNvSpPr/>
          <p:nvPr/>
        </p:nvSpPr>
        <p:spPr>
          <a:xfrm>
            <a:off x="473916" y="4598391"/>
            <a:ext cx="3967658" cy="1608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180000">
              <a:lnSpc>
                <a:spcPts val="2375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檢查報名系統中的資料是否有錯誤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？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marL="285750" indent="-180000">
              <a:lnSpc>
                <a:spcPts val="2375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請確認</a:t>
            </a:r>
            <a:r>
              <a:rPr lang="en-US" altLang="zh-TW" sz="1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英文姓名</a:t>
            </a: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是否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有</a:t>
            </a: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顯示</a:t>
            </a:r>
            <a:r>
              <a:rPr lang="en-US" altLang="zh-TW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(</a:t>
            </a:r>
            <a:r>
              <a:rPr lang="en-US" altLang="zh-TW" sz="1600" b="1" u="sng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系統會自動</a:t>
            </a:r>
            <a:endParaRPr lang="en-US" altLang="zh-TW" sz="16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marL="105750">
              <a:lnSpc>
                <a:spcPts val="2375"/>
              </a:lnSpc>
              <a:buSzPct val="100000"/>
            </a:pP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</a:t>
            </a:r>
            <a:r>
              <a:rPr lang="en-US" altLang="zh-TW" sz="1600" b="1" u="sng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產生漢語拼音，學生無法自行更正</a:t>
            </a:r>
            <a:r>
              <a:rPr lang="en-US" altLang="zh-TW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)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</a:p>
          <a:p>
            <a:pPr marL="285750" indent="-180000">
              <a:lnSpc>
                <a:spcPts val="2375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如需更正其他資料，請點選【修改報名資料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】。</a:t>
            </a:r>
          </a:p>
          <a:p>
            <a:pPr marL="105750">
              <a:lnSpc>
                <a:spcPts val="2375"/>
              </a:lnSpc>
              <a:buSzPct val="100000"/>
            </a:pP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180000">
              <a:lnSpc>
                <a:spcPts val="2375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697BA98D-BA2F-4892-8B6B-CE3EB21466DC}"/>
              </a:ext>
            </a:extLst>
          </p:cNvPr>
          <p:cNvSpPr/>
          <p:nvPr/>
        </p:nvSpPr>
        <p:spPr>
          <a:xfrm>
            <a:off x="661491" y="4896445"/>
            <a:ext cx="3967659" cy="899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hangingPunct="0">
              <a:lnSpc>
                <a:spcPts val="2375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75E523D9-441D-431F-8374-9DF7F4B489EB}"/>
              </a:ext>
            </a:extLst>
          </p:cNvPr>
          <p:cNvSpPr/>
          <p:nvPr/>
        </p:nvSpPr>
        <p:spPr>
          <a:xfrm>
            <a:off x="661492" y="5490270"/>
            <a:ext cx="4091483" cy="7068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hangingPunct="0">
              <a:lnSpc>
                <a:spcPts val="2375"/>
              </a:lnSpc>
              <a:buSzPct val="100000"/>
            </a:pP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8C46C742-1369-410C-9628-5D6598527A7E}"/>
              </a:ext>
            </a:extLst>
          </p:cNvPr>
          <p:cNvSpPr/>
          <p:nvPr/>
        </p:nvSpPr>
        <p:spPr>
          <a:xfrm>
            <a:off x="4378920" y="3319959"/>
            <a:ext cx="3434060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4875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2</a:t>
            </a:r>
            <a:endParaRPr lang="en-US" sz="487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C98049FD-D3DC-482F-9008-91219C2ED87F}"/>
              </a:ext>
            </a:extLst>
          </p:cNvPr>
          <p:cNvSpPr/>
          <p:nvPr/>
        </p:nvSpPr>
        <p:spPr>
          <a:xfrm>
            <a:off x="4914603" y="417978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上傳個人照片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64D3037E-E2C6-46D2-896D-C452F4CA4974}"/>
              </a:ext>
            </a:extLst>
          </p:cNvPr>
          <p:cNvSpPr/>
          <p:nvPr/>
        </p:nvSpPr>
        <p:spPr>
          <a:xfrm>
            <a:off x="4920991" y="4542530"/>
            <a:ext cx="2848489" cy="896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-180000">
              <a:lnSpc>
                <a:spcPts val="2375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檢查相片檔是否有上傳成功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？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indent="-180000">
              <a:lnSpc>
                <a:spcPts val="2375"/>
              </a:lnSpc>
              <a:buFont typeface="Wingdings" panose="05000000000000000000" pitchFamily="2" charset="2"/>
              <a:buChar char="Ø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專三、專四、專五不可使用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75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國中相片。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035A0644-6D4D-4145-B97A-49D454246B7C}"/>
              </a:ext>
            </a:extLst>
          </p:cNvPr>
          <p:cNvSpPr/>
          <p:nvPr/>
        </p:nvSpPr>
        <p:spPr>
          <a:xfrm>
            <a:off x="8096449" y="3319959"/>
            <a:ext cx="3433961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4875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3</a:t>
            </a:r>
            <a:endParaRPr lang="en-US" sz="487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8E897F57-5995-4EC1-A0F2-99EBCDDE392D}"/>
              </a:ext>
            </a:extLst>
          </p:cNvPr>
          <p:cNvSpPr/>
          <p:nvPr/>
        </p:nvSpPr>
        <p:spPr>
          <a:xfrm>
            <a:off x="8632032" y="417978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確認報名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0BE6522A-59A7-4993-BC7D-AA281D898FFD}"/>
              </a:ext>
            </a:extLst>
          </p:cNvPr>
          <p:cNvSpPr/>
          <p:nvPr/>
        </p:nvSpPr>
        <p:spPr>
          <a:xfrm>
            <a:off x="8417853" y="4535189"/>
            <a:ext cx="329789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-180000">
              <a:lnSpc>
                <a:spcPts val="2375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點選【確認報名】後，即無法修改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>
              <a:lnSpc>
                <a:spcPts val="2375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資料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indent="-180000">
              <a:lnSpc>
                <a:spcPts val="2375"/>
              </a:lnSpc>
              <a:buFont typeface="Wingdings" panose="05000000000000000000" pitchFamily="2" charset="2"/>
              <a:buChar char="Ø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請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準備列印報名表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或其他文件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)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76BA75-2249-4FF6-990F-F55DC7E4EB29}"/>
              </a:ext>
            </a:extLst>
          </p:cNvPr>
          <p:cNvSpPr txBox="1"/>
          <p:nvPr/>
        </p:nvSpPr>
        <p:spPr>
          <a:xfrm>
            <a:off x="2092253" y="256737"/>
            <a:ext cx="931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1.</a:t>
            </a:r>
            <a:endParaRPr lang="zh-TW" altLang="en-US" sz="3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AC52E4D-3E50-43D1-B6B7-5D72A849EFD1}"/>
              </a:ext>
            </a:extLst>
          </p:cNvPr>
          <p:cNvSpPr txBox="1"/>
          <p:nvPr/>
        </p:nvSpPr>
        <p:spPr>
          <a:xfrm>
            <a:off x="4920991" y="946698"/>
            <a:ext cx="931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2.</a:t>
            </a:r>
            <a:endParaRPr lang="zh-TW" altLang="en-US" sz="3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AD2CB96-9154-474E-A9A7-A0463EC1CF98}"/>
              </a:ext>
            </a:extLst>
          </p:cNvPr>
          <p:cNvSpPr txBox="1"/>
          <p:nvPr/>
        </p:nvSpPr>
        <p:spPr>
          <a:xfrm>
            <a:off x="7277299" y="1281041"/>
            <a:ext cx="535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3.</a:t>
            </a:r>
            <a:endParaRPr lang="zh-TW" altLang="en-US" sz="3200" dirty="0"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1184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Image 0" descr="preencoded.png">
            <a:extLst>
              <a:ext uri="{FF2B5EF4-FFF2-40B4-BE49-F238E27FC236}">
                <a16:creationId xmlns:a16="http://schemas.microsoft.com/office/drawing/2014/main" id="{0508D197-7E8D-467E-96B1-E660C7BF1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44290"/>
          </a:xfrm>
          <a:prstGeom prst="rect">
            <a:avLst/>
          </a:prstGeom>
        </p:spPr>
      </p:pic>
      <p:pic>
        <p:nvPicPr>
          <p:cNvPr id="43" name="Image 1" descr="preencoded.png">
            <a:extLst>
              <a:ext uri="{FF2B5EF4-FFF2-40B4-BE49-F238E27FC236}">
                <a16:creationId xmlns:a16="http://schemas.microsoft.com/office/drawing/2014/main" id="{721FD0FA-CE49-4914-9312-285296F52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679" y="228799"/>
            <a:ext cx="4820643" cy="686693"/>
          </a:xfrm>
          <a:prstGeom prst="rect">
            <a:avLst/>
          </a:prstGeom>
        </p:spPr>
      </p:pic>
      <p:sp>
        <p:nvSpPr>
          <p:cNvPr id="44" name="Text 0">
            <a:extLst>
              <a:ext uri="{FF2B5EF4-FFF2-40B4-BE49-F238E27FC236}">
                <a16:creationId xmlns:a16="http://schemas.microsoft.com/office/drawing/2014/main" id="{69AA40B2-750D-4040-9F23-C4637E6B6970}"/>
              </a:ext>
            </a:extLst>
          </p:cNvPr>
          <p:cNvSpPr/>
          <p:nvPr/>
        </p:nvSpPr>
        <p:spPr>
          <a:xfrm>
            <a:off x="507356" y="1398141"/>
            <a:ext cx="4577159" cy="572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583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報名文件準備與提交</a:t>
            </a:r>
            <a:endParaRPr lang="en-US" sz="358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Shape 1">
            <a:extLst>
              <a:ext uri="{FF2B5EF4-FFF2-40B4-BE49-F238E27FC236}">
                <a16:creationId xmlns:a16="http://schemas.microsoft.com/office/drawing/2014/main" id="{3D169395-A17B-4FDD-8023-0931597CAD0F}"/>
              </a:ext>
            </a:extLst>
          </p:cNvPr>
          <p:cNvSpPr/>
          <p:nvPr/>
        </p:nvSpPr>
        <p:spPr>
          <a:xfrm>
            <a:off x="507355" y="2450653"/>
            <a:ext cx="411857" cy="411857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6" name="Text 2">
            <a:extLst>
              <a:ext uri="{FF2B5EF4-FFF2-40B4-BE49-F238E27FC236}">
                <a16:creationId xmlns:a16="http://schemas.microsoft.com/office/drawing/2014/main" id="{95718A42-69C0-452D-89C8-1BFC40DCED46}"/>
              </a:ext>
            </a:extLst>
          </p:cNvPr>
          <p:cNvSpPr/>
          <p:nvPr/>
        </p:nvSpPr>
        <p:spPr>
          <a:xfrm>
            <a:off x="672654" y="2542073"/>
            <a:ext cx="81161" cy="274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1</a:t>
            </a:r>
            <a:endParaRPr lang="en-US" sz="212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Text 3">
            <a:extLst>
              <a:ext uri="{FF2B5EF4-FFF2-40B4-BE49-F238E27FC236}">
                <a16:creationId xmlns:a16="http://schemas.microsoft.com/office/drawing/2014/main" id="{6064AA15-8BCF-4DD0-B587-F2A9A87631B2}"/>
              </a:ext>
            </a:extLst>
          </p:cNvPr>
          <p:cNvSpPr/>
          <p:nvPr/>
        </p:nvSpPr>
        <p:spPr>
          <a:xfrm>
            <a:off x="1102270" y="2450653"/>
            <a:ext cx="2288580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列印報名表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 4">
            <a:extLst>
              <a:ext uri="{FF2B5EF4-FFF2-40B4-BE49-F238E27FC236}">
                <a16:creationId xmlns:a16="http://schemas.microsoft.com/office/drawing/2014/main" id="{41E1C885-18AB-4E85-8865-056A55B94477}"/>
              </a:ext>
            </a:extLst>
          </p:cNvPr>
          <p:cNvSpPr/>
          <p:nvPr/>
        </p:nvSpPr>
        <p:spPr>
          <a:xfrm>
            <a:off x="998487" y="2829320"/>
            <a:ext cx="2919908" cy="12210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18000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預覽報名表後，請右鍵點選【列印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】。</a:t>
            </a:r>
          </a:p>
          <a:p>
            <a:pPr marL="285750" indent="-18000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以</a:t>
            </a:r>
            <a:r>
              <a:rPr lang="en-US" altLang="zh-TW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A4黑白雙面列印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，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切記不可截圖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18000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6BD3D247-EC03-4A92-9BC0-0EBD86E2F920}"/>
              </a:ext>
            </a:extLst>
          </p:cNvPr>
          <p:cNvSpPr/>
          <p:nvPr/>
        </p:nvSpPr>
        <p:spPr>
          <a:xfrm>
            <a:off x="998487" y="3479104"/>
            <a:ext cx="2919908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18000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Shape 6">
            <a:extLst>
              <a:ext uri="{FF2B5EF4-FFF2-40B4-BE49-F238E27FC236}">
                <a16:creationId xmlns:a16="http://schemas.microsoft.com/office/drawing/2014/main" id="{49DD6BA5-BCF7-47D9-8EFF-BF3AED31BA42}"/>
              </a:ext>
            </a:extLst>
          </p:cNvPr>
          <p:cNvSpPr/>
          <p:nvPr/>
        </p:nvSpPr>
        <p:spPr>
          <a:xfrm>
            <a:off x="4205237" y="2450653"/>
            <a:ext cx="411857" cy="411857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1" name="Text 7">
            <a:extLst>
              <a:ext uri="{FF2B5EF4-FFF2-40B4-BE49-F238E27FC236}">
                <a16:creationId xmlns:a16="http://schemas.microsoft.com/office/drawing/2014/main" id="{705D663F-384C-4F97-B390-BB9355524FFB}"/>
              </a:ext>
            </a:extLst>
          </p:cNvPr>
          <p:cNvSpPr/>
          <p:nvPr/>
        </p:nvSpPr>
        <p:spPr>
          <a:xfrm>
            <a:off x="4339580" y="2542073"/>
            <a:ext cx="143173" cy="274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2</a:t>
            </a:r>
            <a:endParaRPr lang="en-US" sz="212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Text 8">
            <a:extLst>
              <a:ext uri="{FF2B5EF4-FFF2-40B4-BE49-F238E27FC236}">
                <a16:creationId xmlns:a16="http://schemas.microsoft.com/office/drawing/2014/main" id="{2398D1D7-2D02-4BF4-A6A3-4C50B15F7771}"/>
              </a:ext>
            </a:extLst>
          </p:cNvPr>
          <p:cNvSpPr/>
          <p:nvPr/>
        </p:nvSpPr>
        <p:spPr>
          <a:xfrm>
            <a:off x="4800153" y="2450653"/>
            <a:ext cx="2288580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列印特殊申請表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ext 9">
            <a:extLst>
              <a:ext uri="{FF2B5EF4-FFF2-40B4-BE49-F238E27FC236}">
                <a16:creationId xmlns:a16="http://schemas.microsoft.com/office/drawing/2014/main" id="{D49F2B81-44B0-4336-9D8C-6C313D3BCE73}"/>
              </a:ext>
            </a:extLst>
          </p:cNvPr>
          <p:cNvSpPr/>
          <p:nvPr/>
        </p:nvSpPr>
        <p:spPr>
          <a:xfrm>
            <a:off x="4808439" y="3050331"/>
            <a:ext cx="3116361" cy="1424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-180000">
              <a:lnSpc>
                <a:spcPts val="2292"/>
              </a:lnSpc>
              <a:buFont typeface="Wingdings" panose="05000000000000000000" pitchFamily="2" charset="2"/>
              <a:buChar char="Ø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若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符合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特定對象，請記得點選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>
              <a:lnSpc>
                <a:spcPts val="2292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【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列印特定對象免繳費申請表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】</a:t>
            </a:r>
          </a:p>
          <a:p>
            <a:pPr>
              <a:lnSpc>
                <a:spcPts val="2292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或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【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列印測試協助需求申請表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】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indent="-180000">
              <a:lnSpc>
                <a:spcPts val="2292"/>
              </a:lnSpc>
              <a:buFont typeface="Wingdings" panose="05000000000000000000" pitchFamily="2" charset="2"/>
              <a:buChar char="Ø"/>
            </a:pPr>
            <a:r>
              <a:rPr lang="zh-TW" alt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申請表請用雙面列印。</a:t>
            </a:r>
            <a:endParaRPr lang="en-US" sz="16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Text 10">
            <a:extLst>
              <a:ext uri="{FF2B5EF4-FFF2-40B4-BE49-F238E27FC236}">
                <a16:creationId xmlns:a16="http://schemas.microsoft.com/office/drawing/2014/main" id="{3B5F233C-FDB0-4A47-8873-545028324D02}"/>
              </a:ext>
            </a:extLst>
          </p:cNvPr>
          <p:cNvSpPr/>
          <p:nvPr/>
        </p:nvSpPr>
        <p:spPr>
          <a:xfrm>
            <a:off x="4808439" y="2771353"/>
            <a:ext cx="1610172" cy="234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（</a:t>
            </a:r>
            <a:r>
              <a:rPr lang="en-US" sz="1200" b="1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一般生可省略</a:t>
            </a:r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此步驟</a:t>
            </a:r>
            <a:r>
              <a:rPr 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）</a:t>
            </a:r>
            <a:endParaRPr lang="en-US" sz="1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Shape 11">
            <a:extLst>
              <a:ext uri="{FF2B5EF4-FFF2-40B4-BE49-F238E27FC236}">
                <a16:creationId xmlns:a16="http://schemas.microsoft.com/office/drawing/2014/main" id="{E2AD14B7-B6D4-4089-94DB-C213593B6730}"/>
              </a:ext>
            </a:extLst>
          </p:cNvPr>
          <p:cNvSpPr/>
          <p:nvPr/>
        </p:nvSpPr>
        <p:spPr>
          <a:xfrm>
            <a:off x="7903120" y="2450653"/>
            <a:ext cx="411857" cy="411857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6" name="Text 12">
            <a:extLst>
              <a:ext uri="{FF2B5EF4-FFF2-40B4-BE49-F238E27FC236}">
                <a16:creationId xmlns:a16="http://schemas.microsoft.com/office/drawing/2014/main" id="{3BADE509-82ED-46DC-9DEA-C332EB19C7B6}"/>
              </a:ext>
            </a:extLst>
          </p:cNvPr>
          <p:cNvSpPr/>
          <p:nvPr/>
        </p:nvSpPr>
        <p:spPr>
          <a:xfrm>
            <a:off x="8031907" y="2542073"/>
            <a:ext cx="154186" cy="274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3</a:t>
            </a:r>
            <a:endParaRPr lang="en-US" sz="212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Text 13">
            <a:extLst>
              <a:ext uri="{FF2B5EF4-FFF2-40B4-BE49-F238E27FC236}">
                <a16:creationId xmlns:a16="http://schemas.microsoft.com/office/drawing/2014/main" id="{F77A9A7A-971D-4A42-9588-D053418C5A71}"/>
              </a:ext>
            </a:extLst>
          </p:cNvPr>
          <p:cNvSpPr/>
          <p:nvPr/>
        </p:nvSpPr>
        <p:spPr>
          <a:xfrm>
            <a:off x="8498035" y="2450653"/>
            <a:ext cx="2770039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準備身分證影本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、證明文件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Text 14">
            <a:extLst>
              <a:ext uri="{FF2B5EF4-FFF2-40B4-BE49-F238E27FC236}">
                <a16:creationId xmlns:a16="http://schemas.microsoft.com/office/drawing/2014/main" id="{0AF085DC-E489-4EDB-9871-11FFCFB99894}"/>
              </a:ext>
            </a:extLst>
          </p:cNvPr>
          <p:cNvSpPr/>
          <p:nvPr/>
        </p:nvSpPr>
        <p:spPr>
          <a:xfrm>
            <a:off x="8506322" y="2795461"/>
            <a:ext cx="3565333" cy="1565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-180000" hangingPunct="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一般生：身分證正反面影本一份，需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hangingPunct="0">
              <a:lnSpc>
                <a:spcPts val="2000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黏貼在報名表上。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indent="-180000" hangingPunct="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特定對象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：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身分證正反面影本兩份，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hangingPunct="0">
              <a:lnSpc>
                <a:spcPts val="2000"/>
              </a:lnSpc>
            </a:pP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需黏貼在</a:t>
            </a:r>
            <a:r>
              <a:rPr lang="zh-TW" alt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報名表正面。</a:t>
            </a:r>
            <a:endParaRPr lang="en-US" altLang="zh-TW" sz="16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indent="-180000" hangingPunct="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請將證明文件</a:t>
            </a:r>
            <a:r>
              <a:rPr lang="zh-TW" alt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用迴紋針別好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置於補助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hangingPunct="0">
              <a:lnSpc>
                <a:spcPts val="2000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申請書後方一併提交。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Shape 15">
            <a:extLst>
              <a:ext uri="{FF2B5EF4-FFF2-40B4-BE49-F238E27FC236}">
                <a16:creationId xmlns:a16="http://schemas.microsoft.com/office/drawing/2014/main" id="{614CE045-3959-4CDA-A028-AE93ACE890CA}"/>
              </a:ext>
            </a:extLst>
          </p:cNvPr>
          <p:cNvSpPr/>
          <p:nvPr/>
        </p:nvSpPr>
        <p:spPr>
          <a:xfrm>
            <a:off x="507355" y="4471044"/>
            <a:ext cx="411857" cy="411857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60" name="Text 16">
            <a:extLst>
              <a:ext uri="{FF2B5EF4-FFF2-40B4-BE49-F238E27FC236}">
                <a16:creationId xmlns:a16="http://schemas.microsoft.com/office/drawing/2014/main" id="{00B19D95-8CEE-4FBA-AC6E-44FF2006FE84}"/>
              </a:ext>
            </a:extLst>
          </p:cNvPr>
          <p:cNvSpPr/>
          <p:nvPr/>
        </p:nvSpPr>
        <p:spPr>
          <a:xfrm>
            <a:off x="643483" y="4570085"/>
            <a:ext cx="139601" cy="274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4</a:t>
            </a:r>
            <a:endParaRPr lang="en-US" sz="212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Text 17">
            <a:extLst>
              <a:ext uri="{FF2B5EF4-FFF2-40B4-BE49-F238E27FC236}">
                <a16:creationId xmlns:a16="http://schemas.microsoft.com/office/drawing/2014/main" id="{E128804B-B083-421D-ABCB-4127CB443AEC}"/>
              </a:ext>
            </a:extLst>
          </p:cNvPr>
          <p:cNvSpPr/>
          <p:nvPr/>
        </p:nvSpPr>
        <p:spPr>
          <a:xfrm>
            <a:off x="1102270" y="4471044"/>
            <a:ext cx="2288580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提交報名資料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Text 18">
            <a:extLst>
              <a:ext uri="{FF2B5EF4-FFF2-40B4-BE49-F238E27FC236}">
                <a16:creationId xmlns:a16="http://schemas.microsoft.com/office/drawing/2014/main" id="{054891BE-9F91-4BB7-93F4-6552420E696B}"/>
              </a:ext>
            </a:extLst>
          </p:cNvPr>
          <p:cNvSpPr/>
          <p:nvPr/>
        </p:nvSpPr>
        <p:spPr>
          <a:xfrm>
            <a:off x="1102270" y="4790281"/>
            <a:ext cx="2919908" cy="12355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-18000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報名表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和</a:t>
            </a:r>
            <a:r>
              <a:rPr lang="en-US" sz="1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報名費用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統一繳交給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>
              <a:lnSpc>
                <a:spcPts val="2292"/>
              </a:lnSpc>
              <a:buSzPct val="100000"/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班上負責人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</a:p>
          <a:p>
            <a:pPr indent="-18000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負責人需依</a:t>
            </a:r>
            <a:r>
              <a:rPr lang="en-US" altLang="zh-TW" sz="16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學號</a:t>
            </a: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排序，並將報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>
              <a:lnSpc>
                <a:spcPts val="2292"/>
              </a:lnSpc>
              <a:buSzPct val="100000"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    </a:t>
            </a: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名表繳交至報名處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8000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Text 19">
            <a:extLst>
              <a:ext uri="{FF2B5EF4-FFF2-40B4-BE49-F238E27FC236}">
                <a16:creationId xmlns:a16="http://schemas.microsoft.com/office/drawing/2014/main" id="{74E925E7-B445-4BB4-82A6-04600A4D2DE1}"/>
              </a:ext>
            </a:extLst>
          </p:cNvPr>
          <p:cNvSpPr/>
          <p:nvPr/>
        </p:nvSpPr>
        <p:spPr>
          <a:xfrm>
            <a:off x="1102270" y="5516711"/>
            <a:ext cx="2919908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Shape 20">
            <a:extLst>
              <a:ext uri="{FF2B5EF4-FFF2-40B4-BE49-F238E27FC236}">
                <a16:creationId xmlns:a16="http://schemas.microsoft.com/office/drawing/2014/main" id="{99CCEC30-AE1B-4CCC-8EE4-BBF70AEA5DE3}"/>
              </a:ext>
            </a:extLst>
          </p:cNvPr>
          <p:cNvSpPr/>
          <p:nvPr/>
        </p:nvSpPr>
        <p:spPr>
          <a:xfrm>
            <a:off x="4205237" y="4471044"/>
            <a:ext cx="411857" cy="411857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65" name="Text 21">
            <a:extLst>
              <a:ext uri="{FF2B5EF4-FFF2-40B4-BE49-F238E27FC236}">
                <a16:creationId xmlns:a16="http://schemas.microsoft.com/office/drawing/2014/main" id="{08B7F1E2-3437-4A9A-BADE-A22DEA68E131}"/>
              </a:ext>
            </a:extLst>
          </p:cNvPr>
          <p:cNvSpPr/>
          <p:nvPr/>
        </p:nvSpPr>
        <p:spPr>
          <a:xfrm>
            <a:off x="4333825" y="4570085"/>
            <a:ext cx="154583" cy="274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en-US" sz="2125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5</a:t>
            </a:r>
            <a:endParaRPr lang="en-US" sz="212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Text 22">
            <a:extLst>
              <a:ext uri="{FF2B5EF4-FFF2-40B4-BE49-F238E27FC236}">
                <a16:creationId xmlns:a16="http://schemas.microsoft.com/office/drawing/2014/main" id="{96C47C3D-E078-4F5A-8937-120A655708E2}"/>
              </a:ext>
            </a:extLst>
          </p:cNvPr>
          <p:cNvSpPr/>
          <p:nvPr/>
        </p:nvSpPr>
        <p:spPr>
          <a:xfrm>
            <a:off x="4800153" y="4471044"/>
            <a:ext cx="2288580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簡章發放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Text 23">
            <a:extLst>
              <a:ext uri="{FF2B5EF4-FFF2-40B4-BE49-F238E27FC236}">
                <a16:creationId xmlns:a16="http://schemas.microsoft.com/office/drawing/2014/main" id="{2B651091-1E03-44D4-8B2F-DF6F0A327CB9}"/>
              </a:ext>
            </a:extLst>
          </p:cNvPr>
          <p:cNvSpPr/>
          <p:nvPr/>
        </p:nvSpPr>
        <p:spPr>
          <a:xfrm>
            <a:off x="4800153" y="4866928"/>
            <a:ext cx="2928193" cy="955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hangingPunct="0">
              <a:lnSpc>
                <a:spcPts val="2292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負責人完成報名並繳交報名費後，本單位將發放簡章。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hangingPunct="0">
              <a:lnSpc>
                <a:spcPts val="2292"/>
              </a:lnSpc>
            </a:pPr>
            <a:r>
              <a:rPr lang="en-US" altLang="zh-TW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【</a:t>
            </a:r>
            <a:r>
              <a:rPr lang="en-US" sz="1600" b="1" u="sng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簡章領取本數</a:t>
            </a:r>
            <a:r>
              <a:rPr 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=報名人數】</a:t>
            </a:r>
            <a:endParaRPr lang="en-US" sz="16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Shape 24">
            <a:extLst>
              <a:ext uri="{FF2B5EF4-FFF2-40B4-BE49-F238E27FC236}">
                <a16:creationId xmlns:a16="http://schemas.microsoft.com/office/drawing/2014/main" id="{9121A339-927C-41EE-837A-39BF53C0B423}"/>
              </a:ext>
            </a:extLst>
          </p:cNvPr>
          <p:cNvSpPr/>
          <p:nvPr/>
        </p:nvSpPr>
        <p:spPr>
          <a:xfrm>
            <a:off x="7903120" y="4471044"/>
            <a:ext cx="411857" cy="411857"/>
          </a:xfrm>
          <a:prstGeom prst="roundRect">
            <a:avLst>
              <a:gd name="adj" fmla="val 18671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9" name="Text 25">
            <a:extLst>
              <a:ext uri="{FF2B5EF4-FFF2-40B4-BE49-F238E27FC236}">
                <a16:creationId xmlns:a16="http://schemas.microsoft.com/office/drawing/2014/main" id="{E95A1832-F20C-461B-BC92-BD8953CC20CC}"/>
              </a:ext>
            </a:extLst>
          </p:cNvPr>
          <p:cNvSpPr/>
          <p:nvPr/>
        </p:nvSpPr>
        <p:spPr>
          <a:xfrm>
            <a:off x="8031907" y="4539605"/>
            <a:ext cx="159048" cy="274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25"/>
              </a:lnSpc>
            </a:pPr>
            <a:r>
              <a:rPr lang="zh-TW" altLang="en-US" sz="2125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▲</a:t>
            </a:r>
            <a:endParaRPr lang="en-US" sz="2125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Text 26">
            <a:extLst>
              <a:ext uri="{FF2B5EF4-FFF2-40B4-BE49-F238E27FC236}">
                <a16:creationId xmlns:a16="http://schemas.microsoft.com/office/drawing/2014/main" id="{FEED4815-EF35-4EEA-8B70-95311BC7C090}"/>
              </a:ext>
            </a:extLst>
          </p:cNvPr>
          <p:cNvSpPr/>
          <p:nvPr/>
        </p:nvSpPr>
        <p:spPr>
          <a:xfrm>
            <a:off x="8498036" y="4471044"/>
            <a:ext cx="2288580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注意事項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Text 27">
            <a:extLst>
              <a:ext uri="{FF2B5EF4-FFF2-40B4-BE49-F238E27FC236}">
                <a16:creationId xmlns:a16="http://schemas.microsoft.com/office/drawing/2014/main" id="{C8629E0D-1869-4A9A-B258-17C3CF9C9DE0}"/>
              </a:ext>
            </a:extLst>
          </p:cNvPr>
          <p:cNvSpPr/>
          <p:nvPr/>
        </p:nvSpPr>
        <p:spPr>
          <a:xfrm>
            <a:off x="8498036" y="4866928"/>
            <a:ext cx="3422720" cy="468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報名表只需要黏貼身分證正、反面黑白影本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Text 28">
            <a:extLst>
              <a:ext uri="{FF2B5EF4-FFF2-40B4-BE49-F238E27FC236}">
                <a16:creationId xmlns:a16="http://schemas.microsoft.com/office/drawing/2014/main" id="{A5590F96-D681-4541-8F47-DD91CE198851}"/>
              </a:ext>
            </a:extLst>
          </p:cNvPr>
          <p:cNvSpPr/>
          <p:nvPr/>
        </p:nvSpPr>
        <p:spPr>
          <a:xfrm>
            <a:off x="8498035" y="5445820"/>
            <a:ext cx="3422720" cy="910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292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報名表印出後檢查報檢人</a:t>
            </a:r>
            <a:r>
              <a:rPr lang="en-US" sz="1600" b="1" u="sng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簽名欄有無簽名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？</a:t>
            </a:r>
            <a:r>
              <a:rPr lang="en-US" sz="16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且整張報名表不可有修改痕跡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3909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48">
            <a:extLst>
              <a:ext uri="{FF2B5EF4-FFF2-40B4-BE49-F238E27FC236}">
                <a16:creationId xmlns:a16="http://schemas.microsoft.com/office/drawing/2014/main" id="{F47F16C2-7842-4691-B531-E99DA15553F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71266" y="163642"/>
            <a:ext cx="10693905" cy="5876672"/>
            <a:chOff x="5156822" y="1502384"/>
            <a:chExt cx="1865741" cy="3900732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47C0FDCE-AA15-419E-9AF4-019F428AF32C}"/>
                </a:ext>
              </a:extLst>
            </p:cNvPr>
            <p:cNvSpPr/>
            <p:nvPr/>
          </p:nvSpPr>
          <p:spPr>
            <a:xfrm>
              <a:off x="5156822" y="1965695"/>
              <a:ext cx="1865741" cy="3437421"/>
            </a:xfrm>
            <a:prstGeom prst="roundRect">
              <a:avLst>
                <a:gd name="adj" fmla="val 12255"/>
              </a:avLst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18920B1-D3E0-4E44-82BE-77D2436AD843}"/>
                </a:ext>
              </a:extLst>
            </p:cNvPr>
            <p:cNvSpPr/>
            <p:nvPr/>
          </p:nvSpPr>
          <p:spPr>
            <a:xfrm>
              <a:off x="5801337" y="1502384"/>
              <a:ext cx="576710" cy="5704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印出後注意事項</a:t>
              </a:r>
              <a:endParaRPr lang="en-US" altLang="zh-CN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" t="6283" r="7086" b="13461"/>
          <a:stretch/>
        </p:blipFill>
        <p:spPr>
          <a:xfrm>
            <a:off x="7103652" y="1142149"/>
            <a:ext cx="3496440" cy="4617661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919642" y="1867417"/>
            <a:ext cx="618401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報名表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只需要黏貼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spcBef>
                <a:spcPts val="300"/>
              </a:spcBef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身分證正、反面</a:t>
            </a:r>
            <a:r>
              <a:rPr lang="zh-TW" altLang="en-US" sz="32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黑白影本</a:t>
            </a:r>
            <a:endParaRPr lang="en-US" altLang="zh-TW" sz="3200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報名表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印出後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300"/>
              </a:spcBef>
            </a:pPr>
            <a:r>
              <a:rPr lang="en-US" altLang="zh-TW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檢查報檢人</a:t>
            </a:r>
            <a:r>
              <a:rPr lang="zh-TW" altLang="en-US" sz="32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簽名欄有無簽名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300"/>
              </a:spcBef>
            </a:pPr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且整張報名表</a:t>
            </a:r>
            <a:r>
              <a:rPr lang="zh-TW" altLang="en-US" sz="32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不可有修改痕跡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262447" y="3903784"/>
            <a:ext cx="1758461" cy="1652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9020908" y="4730262"/>
            <a:ext cx="1389184" cy="3604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8528971" y="2061301"/>
            <a:ext cx="2171268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95000"/>
                  </a:schemeClr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有修改痕跡，是錯誤示範</a:t>
            </a: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69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33" name="Image 0" descr="preencoded.png">
            <a:extLst>
              <a:ext uri="{FF2B5EF4-FFF2-40B4-BE49-F238E27FC236}">
                <a16:creationId xmlns:a16="http://schemas.microsoft.com/office/drawing/2014/main" id="{7210A9D1-F6BB-4BE8-A6D5-E0039847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836" y="0"/>
            <a:ext cx="4461164" cy="6858000"/>
          </a:xfrm>
          <a:prstGeom prst="rect">
            <a:avLst/>
          </a:prstGeom>
        </p:spPr>
      </p:pic>
      <p:sp>
        <p:nvSpPr>
          <p:cNvPr id="34" name="Text 0">
            <a:extLst>
              <a:ext uri="{FF2B5EF4-FFF2-40B4-BE49-F238E27FC236}">
                <a16:creationId xmlns:a16="http://schemas.microsoft.com/office/drawing/2014/main" id="{C25B4CE5-E712-40AE-ABDB-82E08CEE8201}"/>
              </a:ext>
            </a:extLst>
          </p:cNvPr>
          <p:cNvSpPr/>
          <p:nvPr/>
        </p:nvSpPr>
        <p:spPr>
          <a:xfrm>
            <a:off x="467977" y="2720221"/>
            <a:ext cx="6803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技能檢定報名常見問題解答</a:t>
            </a:r>
            <a:endParaRPr lang="en-US" sz="44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9FF9B8B-73D9-4793-BBEE-6F8298F18FB4}"/>
              </a:ext>
            </a:extLst>
          </p:cNvPr>
          <p:cNvSpPr/>
          <p:nvPr/>
        </p:nvSpPr>
        <p:spPr>
          <a:xfrm>
            <a:off x="417176" y="3429000"/>
            <a:ext cx="6936123" cy="959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歡迎參考以下關於技能檢定報名的常見問題及解答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我們整理了一系列重要資訊，以協助您順利完成報名程序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5577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3" name="Image 0" descr="preencoded.png">
            <a:extLst>
              <a:ext uri="{FF2B5EF4-FFF2-40B4-BE49-F238E27FC236}">
                <a16:creationId xmlns:a16="http://schemas.microsoft.com/office/drawing/2014/main" id="{8A14F168-7CDE-46C2-A5A1-04982C7A8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4" name="Image 1" descr="preencoded.png">
            <a:extLst>
              <a:ext uri="{FF2B5EF4-FFF2-40B4-BE49-F238E27FC236}">
                <a16:creationId xmlns:a16="http://schemas.microsoft.com/office/drawing/2014/main" id="{649BE4E0-AFA9-419B-B1D4-B7557C8E6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022350"/>
            <a:ext cx="3644900" cy="4813300"/>
          </a:xfrm>
          <a:prstGeom prst="rect">
            <a:avLst/>
          </a:prstGeom>
        </p:spPr>
      </p:pic>
      <p:sp>
        <p:nvSpPr>
          <p:cNvPr id="45" name="Text 0">
            <a:extLst>
              <a:ext uri="{FF2B5EF4-FFF2-40B4-BE49-F238E27FC236}">
                <a16:creationId xmlns:a16="http://schemas.microsoft.com/office/drawing/2014/main" id="{4C5CEB1C-6DB4-4558-9C0A-0E9EF0A19373}"/>
              </a:ext>
            </a:extLst>
          </p:cNvPr>
          <p:cNvSpPr/>
          <p:nvPr/>
        </p:nvSpPr>
        <p:spPr>
          <a:xfrm>
            <a:off x="5233492" y="1345506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報名表修改注意事項</a:t>
            </a:r>
            <a:endParaRPr lang="en-US" sz="37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Shape 1">
            <a:extLst>
              <a:ext uri="{FF2B5EF4-FFF2-40B4-BE49-F238E27FC236}">
                <a16:creationId xmlns:a16="http://schemas.microsoft.com/office/drawing/2014/main" id="{47E0DEB9-5F23-4312-AEF1-21300DCB440B}"/>
              </a:ext>
            </a:extLst>
          </p:cNvPr>
          <p:cNvSpPr/>
          <p:nvPr/>
        </p:nvSpPr>
        <p:spPr>
          <a:xfrm>
            <a:off x="5233492" y="2219623"/>
            <a:ext cx="6297018" cy="1699518"/>
          </a:xfrm>
          <a:prstGeom prst="roundRect">
            <a:avLst>
              <a:gd name="adj" fmla="val 4671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47" name="Text 2">
            <a:extLst>
              <a:ext uri="{FF2B5EF4-FFF2-40B4-BE49-F238E27FC236}">
                <a16:creationId xmlns:a16="http://schemas.microsoft.com/office/drawing/2014/main" id="{999317CC-C02D-4B63-8777-0D71FE6C0784}"/>
              </a:ext>
            </a:extLst>
          </p:cNvPr>
          <p:cNvSpPr/>
          <p:nvPr/>
        </p:nvSpPr>
        <p:spPr>
          <a:xfrm>
            <a:off x="5428854" y="2414984"/>
            <a:ext cx="5906294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報名表資料如有填寫錯誤，請勿於原報名表上塗改或加蓋私章。</a:t>
            </a:r>
            <a:endParaRPr 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 3">
            <a:extLst>
              <a:ext uri="{FF2B5EF4-FFF2-40B4-BE49-F238E27FC236}">
                <a16:creationId xmlns:a16="http://schemas.microsoft.com/office/drawing/2014/main" id="{94E343D7-E92F-4137-8ACE-9AADB52D0F41}"/>
              </a:ext>
            </a:extLst>
          </p:cNvPr>
          <p:cNvSpPr/>
          <p:nvPr/>
        </p:nvSpPr>
        <p:spPr>
          <a:xfrm>
            <a:off x="5428854" y="3118942"/>
            <a:ext cx="5810646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倘資料有誤，請依本校相關作業流程辦理更正，以維護報名資料之正確性與一致性。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Shape 4">
            <a:extLst>
              <a:ext uri="{FF2B5EF4-FFF2-40B4-BE49-F238E27FC236}">
                <a16:creationId xmlns:a16="http://schemas.microsoft.com/office/drawing/2014/main" id="{8AC98DBA-5E4C-46AD-A48C-164965C6597C}"/>
              </a:ext>
            </a:extLst>
          </p:cNvPr>
          <p:cNvSpPr/>
          <p:nvPr/>
        </p:nvSpPr>
        <p:spPr>
          <a:xfrm>
            <a:off x="5233492" y="4108153"/>
            <a:ext cx="6297018" cy="1404243"/>
          </a:xfrm>
          <a:prstGeom prst="roundRect">
            <a:avLst>
              <a:gd name="adj" fmla="val 5654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0" name="Text 5">
            <a:extLst>
              <a:ext uri="{FF2B5EF4-FFF2-40B4-BE49-F238E27FC236}">
                <a16:creationId xmlns:a16="http://schemas.microsoft.com/office/drawing/2014/main" id="{2186BC6A-C50D-483F-88A2-01EC8B11D989}"/>
              </a:ext>
            </a:extLst>
          </p:cNvPr>
          <p:cNvSpPr/>
          <p:nvPr/>
        </p:nvSpPr>
        <p:spPr>
          <a:xfrm>
            <a:off x="5428853" y="4303514"/>
            <a:ext cx="342207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可僅購買簡章而不辦理報名。</a:t>
            </a:r>
            <a:endParaRPr 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Text 6">
            <a:extLst>
              <a:ext uri="{FF2B5EF4-FFF2-40B4-BE49-F238E27FC236}">
                <a16:creationId xmlns:a16="http://schemas.microsoft.com/office/drawing/2014/main" id="{9C9E1A0A-FECA-4EBB-A99B-4061BA194EF1}"/>
              </a:ext>
            </a:extLst>
          </p:cNvPr>
          <p:cNvSpPr/>
          <p:nvPr/>
        </p:nvSpPr>
        <p:spPr>
          <a:xfrm>
            <a:off x="5428854" y="4712196"/>
            <a:ext cx="590629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請由負責人先行收取簡章費新臺幣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50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元，並於統一繳交報名表至實習與就業輔導組時，一併告知承辦人員。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8E12A5F4-E788-4050-915C-3665D313BC8D}"/>
              </a:ext>
            </a:extLst>
          </p:cNvPr>
          <p:cNvSpPr txBox="1"/>
          <p:nvPr/>
        </p:nvSpPr>
        <p:spPr>
          <a:xfrm>
            <a:off x="2337892" y="2015495"/>
            <a:ext cx="1777568" cy="2616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bg1">
                    <a:lumMod val="95000"/>
                  </a:schemeClr>
                </a:solidFill>
                <a:latin typeface="王漢宗特明體一標準" panose="02020600000000000000" pitchFamily="18" charset="-120"/>
                <a:ea typeface="王漢宗特明體一標準" panose="02020600000000000000" pitchFamily="18" charset="-120"/>
              </a:rPr>
              <a:t>有修改痕跡，是錯誤示範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236F42-E04A-4EF4-B2CA-18A0153AA81E}"/>
              </a:ext>
            </a:extLst>
          </p:cNvPr>
          <p:cNvSpPr/>
          <p:nvPr/>
        </p:nvSpPr>
        <p:spPr>
          <a:xfrm>
            <a:off x="2337892" y="3613150"/>
            <a:ext cx="1008558" cy="26161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04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A3030E06-8FB9-42B1-B64F-84FEEB9C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0123D912-9264-4F33-9417-81D8FDCEFF15}"/>
              </a:ext>
            </a:extLst>
          </p:cNvPr>
          <p:cNvSpPr/>
          <p:nvPr/>
        </p:nvSpPr>
        <p:spPr>
          <a:xfrm>
            <a:off x="661492" y="833736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報名表修改流程</a:t>
            </a:r>
            <a:endParaRPr lang="en-US" sz="37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4256F5B-F2B9-4C21-9061-1C033E0E50B3}"/>
              </a:ext>
            </a:extLst>
          </p:cNvPr>
          <p:cNvSpPr/>
          <p:nvPr/>
        </p:nvSpPr>
        <p:spPr>
          <a:xfrm>
            <a:off x="932259" y="1707853"/>
            <a:ext cx="25400" cy="4316313"/>
          </a:xfrm>
          <a:prstGeom prst="roundRect">
            <a:avLst>
              <a:gd name="adj" fmla="val 312558"/>
            </a:avLst>
          </a:prstGeom>
          <a:solidFill>
            <a:srgbClr val="B3C9DD"/>
          </a:solidFill>
          <a:ln/>
        </p:spPr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DFF25324-8B9A-4070-A1AB-3178545B3693}"/>
              </a:ext>
            </a:extLst>
          </p:cNvPr>
          <p:cNvSpPr/>
          <p:nvPr/>
        </p:nvSpPr>
        <p:spPr>
          <a:xfrm>
            <a:off x="732333" y="1920478"/>
            <a:ext cx="425252" cy="425252"/>
          </a:xfrm>
          <a:prstGeom prst="roundRect">
            <a:avLst>
              <a:gd name="adj" fmla="val 1866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25AE8961-D4CE-4232-B543-C2A2A29C769D}"/>
              </a:ext>
            </a:extLst>
          </p:cNvPr>
          <p:cNvSpPr/>
          <p:nvPr/>
        </p:nvSpPr>
        <p:spPr>
          <a:xfrm>
            <a:off x="881658" y="2016720"/>
            <a:ext cx="126504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1</a:t>
            </a:r>
            <a:endParaRPr lang="en-US" sz="22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956AF62E-162D-44D9-A74D-02A8A98A60E3}"/>
              </a:ext>
            </a:extLst>
          </p:cNvPr>
          <p:cNvSpPr/>
          <p:nvPr/>
        </p:nvSpPr>
        <p:spPr>
          <a:xfrm>
            <a:off x="1322983" y="189686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發現錯誤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E54C1D27-F369-4325-A30A-9F557E767785}"/>
              </a:ext>
            </a:extLst>
          </p:cNvPr>
          <p:cNvSpPr/>
          <p:nvPr/>
        </p:nvSpPr>
        <p:spPr>
          <a:xfrm>
            <a:off x="1322983" y="2305546"/>
            <a:ext cx="6010076" cy="670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如於印出報名表後發現資料有誤，請依下列步驟辦理更正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75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Shape 6">
            <a:extLst>
              <a:ext uri="{FF2B5EF4-FFF2-40B4-BE49-F238E27FC236}">
                <a16:creationId xmlns:a16="http://schemas.microsoft.com/office/drawing/2014/main" id="{256D571C-797C-4F25-A07F-B996C7A1706C}"/>
              </a:ext>
            </a:extLst>
          </p:cNvPr>
          <p:cNvSpPr/>
          <p:nvPr/>
        </p:nvSpPr>
        <p:spPr>
          <a:xfrm>
            <a:off x="732333" y="3198614"/>
            <a:ext cx="425252" cy="425252"/>
          </a:xfrm>
          <a:prstGeom prst="roundRect">
            <a:avLst>
              <a:gd name="adj" fmla="val 1866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420F8683-4785-4EC6-BD28-CCAE9826E91F}"/>
              </a:ext>
            </a:extLst>
          </p:cNvPr>
          <p:cNvSpPr/>
          <p:nvPr/>
        </p:nvSpPr>
        <p:spPr>
          <a:xfrm>
            <a:off x="857647" y="3307557"/>
            <a:ext cx="174625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2</a:t>
            </a:r>
            <a:endParaRPr lang="en-US" sz="22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BF37F92C-6A2D-4A08-A99E-4119445A30DB}"/>
              </a:ext>
            </a:extLst>
          </p:cNvPr>
          <p:cNvSpPr/>
          <p:nvPr/>
        </p:nvSpPr>
        <p:spPr>
          <a:xfrm>
            <a:off x="1322983" y="317500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修改步驟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C7C705F7-B091-4B42-8169-46C2FC46D17D}"/>
              </a:ext>
            </a:extLst>
          </p:cNvPr>
          <p:cNvSpPr/>
          <p:nvPr/>
        </p:nvSpPr>
        <p:spPr>
          <a:xfrm>
            <a:off x="1322982" y="3583682"/>
            <a:ext cx="6010077" cy="9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-180000">
              <a:lnSpc>
                <a:spcPts val="2375"/>
              </a:lnSpc>
              <a:buSzPct val="100000"/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請以書寫方式更正報名表上錯誤之處。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80000" algn="just">
              <a:lnSpc>
                <a:spcPts val="2375"/>
              </a:lnSpc>
              <a:buSzPct val="100000"/>
              <a:buFont typeface="Wingdings" panose="05000000000000000000" pitchFamily="2" charset="2"/>
              <a:buChar char="Ø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修改後，請攜帶報名表至就業輔導組，洽承辦人員協助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375"/>
              </a:lnSpc>
              <a:buSzPct val="100000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辦理資料更正事宜。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Shape 11">
            <a:extLst>
              <a:ext uri="{FF2B5EF4-FFF2-40B4-BE49-F238E27FC236}">
                <a16:creationId xmlns:a16="http://schemas.microsoft.com/office/drawing/2014/main" id="{E929CCFF-7FE2-4743-A652-4FA2FB3133DA}"/>
              </a:ext>
            </a:extLst>
          </p:cNvPr>
          <p:cNvSpPr/>
          <p:nvPr/>
        </p:nvSpPr>
        <p:spPr>
          <a:xfrm>
            <a:off x="732333" y="4845248"/>
            <a:ext cx="425252" cy="425252"/>
          </a:xfrm>
          <a:prstGeom prst="roundRect">
            <a:avLst>
              <a:gd name="adj" fmla="val 1866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21" name="Text 12">
            <a:extLst>
              <a:ext uri="{FF2B5EF4-FFF2-40B4-BE49-F238E27FC236}">
                <a16:creationId xmlns:a16="http://schemas.microsoft.com/office/drawing/2014/main" id="{84F9042B-4003-4768-8D3C-C987407B7671}"/>
              </a:ext>
            </a:extLst>
          </p:cNvPr>
          <p:cNvSpPr/>
          <p:nvPr/>
        </p:nvSpPr>
        <p:spPr>
          <a:xfrm>
            <a:off x="857647" y="4954191"/>
            <a:ext cx="174625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3</a:t>
            </a:r>
            <a:endParaRPr lang="en-US" sz="22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21A57563-CFA5-4A63-8050-7F5D2F0757AB}"/>
              </a:ext>
            </a:extLst>
          </p:cNvPr>
          <p:cNvSpPr/>
          <p:nvPr/>
        </p:nvSpPr>
        <p:spPr>
          <a:xfrm>
            <a:off x="1322983" y="482163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完成程序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14">
            <a:extLst>
              <a:ext uri="{FF2B5EF4-FFF2-40B4-BE49-F238E27FC236}">
                <a16:creationId xmlns:a16="http://schemas.microsoft.com/office/drawing/2014/main" id="{66402448-D53F-4C1B-A172-A3E02D872DCC}"/>
              </a:ext>
            </a:extLst>
          </p:cNvPr>
          <p:cNvSpPr/>
          <p:nvPr/>
        </p:nvSpPr>
        <p:spPr>
          <a:xfrm>
            <a:off x="1322983" y="5230317"/>
            <a:ext cx="577820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資料更正完成後，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請重新列印報名表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，並於報名表上重新簽名，並請黏貼身分證正、反面影本。</a:t>
            </a:r>
            <a:endParaRPr lang="en-US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1096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3DB0CF8C-DFDE-41AD-84CE-689851C4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531"/>
            <a:ext cx="4304109" cy="685800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D9F943B6-2D27-4F5A-8A80-86C908C4081D}"/>
              </a:ext>
            </a:extLst>
          </p:cNvPr>
          <p:cNvSpPr/>
          <p:nvPr/>
        </p:nvSpPr>
        <p:spPr>
          <a:xfrm>
            <a:off x="5018583" y="425610"/>
            <a:ext cx="6649144" cy="918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更正</a:t>
            </a:r>
            <a:r>
              <a:rPr lang="en-US" sz="3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英文名字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、申請成績複查</a:t>
            </a:r>
            <a:r>
              <a:rPr lang="en-US" sz="3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程序</a:t>
            </a:r>
            <a:endParaRPr lang="en-US" sz="3400" dirty="0">
              <a:latin typeface="微軟正黑體" panose="020B0604030504040204" pitchFamily="34" charset="-120"/>
              <a:ea typeface="微軟正黑體" panose="020B0604030504040204" pitchFamily="34" charset="-120"/>
              <a:cs typeface="Libre Baskerville" pitchFamily="34" charset="-120"/>
            </a:endParaRPr>
          </a:p>
          <a:p>
            <a:pPr algn="ctr"/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申請至</a:t>
            </a:r>
            <a:r>
              <a:rPr 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)17:00</a:t>
            </a:r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止，逾時不候</a:t>
            </a:r>
            <a:endParaRPr lang="en-US" sz="40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B1E724D3-E832-45E0-B9D1-CACE46F801A4}"/>
              </a:ext>
            </a:extLst>
          </p:cNvPr>
          <p:cNvSpPr/>
          <p:nvPr/>
        </p:nvSpPr>
        <p:spPr>
          <a:xfrm>
            <a:off x="4826715" y="1454150"/>
            <a:ext cx="45719" cy="4634905"/>
          </a:xfrm>
          <a:prstGeom prst="roundRect">
            <a:avLst>
              <a:gd name="adj" fmla="val 312558"/>
            </a:avLst>
          </a:prstGeom>
          <a:solidFill>
            <a:srgbClr val="B3C9DD"/>
          </a:solidFill>
          <a:ln/>
        </p:spPr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58004138-276D-4F3A-9215-CDDF8E45EAC2}"/>
              </a:ext>
            </a:extLst>
          </p:cNvPr>
          <p:cNvSpPr/>
          <p:nvPr/>
        </p:nvSpPr>
        <p:spPr>
          <a:xfrm>
            <a:off x="4647108" y="1668699"/>
            <a:ext cx="425252" cy="425252"/>
          </a:xfrm>
          <a:prstGeom prst="roundRect">
            <a:avLst>
              <a:gd name="adj" fmla="val 1866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6AA88E43-A271-40FA-94BA-98DB6C14262D}"/>
              </a:ext>
            </a:extLst>
          </p:cNvPr>
          <p:cNvSpPr/>
          <p:nvPr/>
        </p:nvSpPr>
        <p:spPr>
          <a:xfrm>
            <a:off x="4796433" y="1768117"/>
            <a:ext cx="126504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1</a:t>
            </a:r>
            <a:endParaRPr lang="en-US" sz="22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Shape 6">
            <a:extLst>
              <a:ext uri="{FF2B5EF4-FFF2-40B4-BE49-F238E27FC236}">
                <a16:creationId xmlns:a16="http://schemas.microsoft.com/office/drawing/2014/main" id="{F192F55C-5B45-4279-80FD-D24062E0A458}"/>
              </a:ext>
            </a:extLst>
          </p:cNvPr>
          <p:cNvSpPr/>
          <p:nvPr/>
        </p:nvSpPr>
        <p:spPr>
          <a:xfrm>
            <a:off x="4647108" y="3016279"/>
            <a:ext cx="425252" cy="425252"/>
          </a:xfrm>
          <a:prstGeom prst="roundRect">
            <a:avLst>
              <a:gd name="adj" fmla="val 18669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78E7518A-CC92-4C05-9CA1-E780F4D4286D}"/>
              </a:ext>
            </a:extLst>
          </p:cNvPr>
          <p:cNvSpPr/>
          <p:nvPr/>
        </p:nvSpPr>
        <p:spPr>
          <a:xfrm>
            <a:off x="4772422" y="3115697"/>
            <a:ext cx="174625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2</a:t>
            </a:r>
            <a:endParaRPr lang="en-US" sz="22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4B2B6EB7-F3D8-431F-AD52-0588ED5B6A85}"/>
              </a:ext>
            </a:extLst>
          </p:cNvPr>
          <p:cNvSpPr/>
          <p:nvPr/>
        </p:nvSpPr>
        <p:spPr>
          <a:xfrm>
            <a:off x="5159523" y="1628576"/>
            <a:ext cx="6902153" cy="5054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8000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如需將英文姓名與護照上的名字一致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或是申請成績複查，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  <a:p>
            <a:pPr>
              <a:lnSpc>
                <a:spcPct val="150000"/>
              </a:lnSpc>
              <a:buSzPct val="100000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  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敬請於</a:t>
            </a:r>
            <a:r>
              <a:rPr lang="zh-TW" altLang="en-US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成績公告後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，立刻至實習與就業輔導組辦理，至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  <a:p>
            <a:pPr>
              <a:lnSpc>
                <a:spcPct val="150000"/>
              </a:lnSpc>
              <a:buSzPct val="100000"/>
            </a:pP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   115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年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6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月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30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日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二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)17:00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止，逾時不候。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  <a:p>
            <a:pPr marL="180000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檢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附以下文件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：</a:t>
            </a:r>
          </a:p>
          <a:p>
            <a:pPr>
              <a:lnSpc>
                <a:spcPct val="150000"/>
              </a:lnSpc>
              <a:buSzPct val="100000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  1.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附件6資料變更申請單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或</a:t>
            </a:r>
            <a:r>
              <a:rPr lang="zh-TW" alt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附件</a:t>
            </a:r>
            <a:r>
              <a:rPr lang="en-US" altLang="zh-TW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7</a:t>
            </a:r>
            <a:r>
              <a:rPr lang="zh-TW" alt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學科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成績複查申請單</a:t>
            </a:r>
            <a:endParaRPr lang="en-US" altLang="zh-TW" sz="2000" u="sng" dirty="0"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  <a:p>
            <a:pPr>
              <a:lnSpc>
                <a:spcPct val="150000"/>
              </a:lnSpc>
              <a:buSzPct val="100000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     、</a:t>
            </a:r>
            <a:r>
              <a:rPr lang="zh-TW" alt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附件</a:t>
            </a:r>
            <a:r>
              <a:rPr lang="en-US" altLang="zh-TW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8</a:t>
            </a:r>
            <a:r>
              <a:rPr lang="zh-TW" alt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術科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成績複查申請單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)</a:t>
            </a:r>
          </a:p>
          <a:p>
            <a:pPr>
              <a:lnSpc>
                <a:spcPct val="150000"/>
              </a:lnSpc>
              <a:buSzPct val="100000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2.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身分證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正、反面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影本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  <a:p>
            <a:pPr>
              <a:lnSpc>
                <a:spcPct val="150000"/>
              </a:lnSpc>
              <a:buSzPct val="100000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 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申請更正英文名字需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護照影本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；申請成績複查需成績單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  <a:p>
            <a:pPr>
              <a:lnSpc>
                <a:spcPct val="150000"/>
              </a:lnSpc>
              <a:buSzPct val="100000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      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影本。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  <a:p>
            <a:pPr marL="0" lvl="1" indent="-180000">
              <a:lnSpc>
                <a:spcPct val="150000"/>
              </a:lnSpc>
              <a:buSzPct val="100000"/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請攜帶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上述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文件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至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昌明樓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1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樓實習與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就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業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輔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導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組 (4107</a:t>
            </a: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室</a:t>
            </a:r>
            <a:r>
              <a:rPr lang="en-US" altLang="zh-TW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)</a:t>
            </a:r>
          </a:p>
          <a:p>
            <a:pPr marL="0" lvl="1">
              <a:lnSpc>
                <a:spcPct val="150000"/>
              </a:lnSpc>
              <a:buSzPct val="100000"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   ，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由承辦人進行後續處理，並函送台中家商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辦理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更正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  <a:cs typeface="Libre Baskerville" pitchFamily="34" charset="-12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03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表格 18">
            <a:extLst>
              <a:ext uri="{FF2B5EF4-FFF2-40B4-BE49-F238E27FC236}">
                <a16:creationId xmlns:a16="http://schemas.microsoft.com/office/drawing/2014/main" id="{ED12AE7E-3B30-46F9-B5C0-085BE8A5E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378123"/>
              </p:ext>
            </p:extLst>
          </p:nvPr>
        </p:nvGraphicFramePr>
        <p:xfrm>
          <a:off x="1911720" y="3851126"/>
          <a:ext cx="3227182" cy="25293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1026">
                  <a:extLst>
                    <a:ext uri="{9D8B030D-6E8A-4147-A177-3AD203B41FA5}">
                      <a16:colId xmlns:a16="http://schemas.microsoft.com/office/drawing/2014/main" val="1917828119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2445518990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648817930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3117529931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1565146359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2831466959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1634531037"/>
                    </a:ext>
                  </a:extLst>
                </a:gridCol>
              </a:tblGrid>
              <a:tr h="403554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5623228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6510404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467389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836030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114170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99844"/>
                  </a:ext>
                </a:extLst>
              </a:tr>
            </a:tbl>
          </a:graphicData>
        </a:graphic>
      </p:graphicFrame>
      <p:graphicFrame>
        <p:nvGraphicFramePr>
          <p:cNvPr id="18" name="表格 18">
            <a:extLst>
              <a:ext uri="{FF2B5EF4-FFF2-40B4-BE49-F238E27FC236}">
                <a16:creationId xmlns:a16="http://schemas.microsoft.com/office/drawing/2014/main" id="{F3EEFC59-D178-41BE-B56D-83796A86B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367411"/>
              </p:ext>
            </p:extLst>
          </p:nvPr>
        </p:nvGraphicFramePr>
        <p:xfrm>
          <a:off x="1929140" y="648790"/>
          <a:ext cx="3227182" cy="2529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26">
                  <a:extLst>
                    <a:ext uri="{9D8B030D-6E8A-4147-A177-3AD203B41FA5}">
                      <a16:colId xmlns:a16="http://schemas.microsoft.com/office/drawing/2014/main" val="1917828119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2445518990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648817930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3117529931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1565146359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2831466959"/>
                    </a:ext>
                  </a:extLst>
                </a:gridCol>
                <a:gridCol w="461026">
                  <a:extLst>
                    <a:ext uri="{9D8B030D-6E8A-4147-A177-3AD203B41FA5}">
                      <a16:colId xmlns:a16="http://schemas.microsoft.com/office/drawing/2014/main" val="1634531037"/>
                    </a:ext>
                  </a:extLst>
                </a:gridCol>
              </a:tblGrid>
              <a:tr h="403554"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5623228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6510404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467389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836030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114170"/>
                  </a:ext>
                </a:extLst>
              </a:tr>
              <a:tr h="425159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TW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99844"/>
                  </a:ext>
                </a:extLst>
              </a:tr>
            </a:tbl>
          </a:graphicData>
        </a:graphic>
      </p:graphicFrame>
      <p:sp>
        <p:nvSpPr>
          <p:cNvPr id="16" name="圓角矩形 15"/>
          <p:cNvSpPr/>
          <p:nvPr/>
        </p:nvSpPr>
        <p:spPr>
          <a:xfrm>
            <a:off x="2847898" y="2756119"/>
            <a:ext cx="974294" cy="4220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30    31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3698297" y="4263440"/>
            <a:ext cx="1440605" cy="4016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1</a:t>
            </a:r>
            <a:r>
              <a:rPr lang="en-US" altLang="zh-TW" sz="2000" dirty="0"/>
              <a:t>      </a:t>
            </a:r>
            <a:r>
              <a:rPr lang="en-US" altLang="zh-TW" sz="2000" dirty="0">
                <a:solidFill>
                  <a:schemeClr val="tx1"/>
                </a:solidFill>
              </a:rPr>
              <a:t>2</a:t>
            </a:r>
            <a:r>
              <a:rPr lang="en-US" altLang="zh-TW" sz="2000" dirty="0"/>
              <a:t>      </a:t>
            </a:r>
            <a:r>
              <a:rPr lang="en-US" altLang="zh-TW" sz="2000" dirty="0">
                <a:solidFill>
                  <a:srgbClr val="FF0000"/>
                </a:solidFill>
              </a:rPr>
              <a:t>3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7538698" y="-639513"/>
            <a:ext cx="463314" cy="4857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8563907" y="4622791"/>
            <a:ext cx="1030595" cy="1663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9275412" y="4379902"/>
            <a:ext cx="485775" cy="4857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20" y="2507573"/>
            <a:ext cx="4803658" cy="1402083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15" y="1023891"/>
            <a:ext cx="4803658" cy="140208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189593" y="3394191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【01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</a:t>
            </a:r>
          </a:p>
        </p:txBody>
      </p:sp>
      <p:sp>
        <p:nvSpPr>
          <p:cNvPr id="10" name="矩形 9"/>
          <p:cNvSpPr/>
          <p:nvPr/>
        </p:nvSpPr>
        <p:spPr>
          <a:xfrm>
            <a:off x="7444933" y="1079997"/>
            <a:ext cx="3262432" cy="1132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會丙報名系統說明會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114/12/29(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4" name="矩形 13"/>
          <p:cNvSpPr/>
          <p:nvPr/>
        </p:nvSpPr>
        <p:spPr>
          <a:xfrm>
            <a:off x="7289456" y="2567985"/>
            <a:ext cx="3501280" cy="1132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校內報名日期：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即日起至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115/01/05 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7502281" y="285799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40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檢定報名</a:t>
            </a:r>
            <a:r>
              <a:rPr lang="zh-TW" altLang="en-US" sz="40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時程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2189593" y="237709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【12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20" y="4046240"/>
            <a:ext cx="4803658" cy="2178714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926827" y="4268549"/>
            <a:ext cx="4551152" cy="169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報名表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繳交日期：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200"/>
              </a:lnSpc>
            </a:pPr>
            <a:r>
              <a:rPr lang="en-US" altLang="zh-TW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01/06(</a:t>
            </a:r>
            <a:r>
              <a:rPr lang="zh-TW" altLang="en-US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上午：國貿科、保金科</a:t>
            </a:r>
            <a:endParaRPr lang="en-US" altLang="zh-TW" sz="2300" b="1" spc="-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200"/>
              </a:lnSpc>
            </a:pPr>
            <a:r>
              <a:rPr lang="en-US" altLang="zh-TW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01/06(</a:t>
            </a:r>
            <a:r>
              <a:rPr lang="zh-TW" altLang="en-US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下午：會資科、資管科</a:t>
            </a:r>
            <a:endParaRPr lang="en-US" altLang="zh-TW" sz="2300" b="1" spc="-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200"/>
              </a:lnSpc>
            </a:pPr>
            <a:r>
              <a:rPr lang="en-US" altLang="zh-TW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01/07(</a:t>
            </a:r>
            <a:r>
              <a:rPr lang="zh-TW" altLang="en-US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300" b="1" spc="-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上午：企管科、其他科系</a:t>
            </a:r>
            <a:endParaRPr lang="en-US" altLang="zh-TW" sz="2300" b="1" spc="-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utoShape 2" descr="data:image/png;base64,iVBORw0KGgoAAAANSUhEUgAAAJYAAACWCAYAAAA8AXHiAAAAAXNSR0IArs4c6QAAB6JJREFUeF7tndGS0zAMRdv//+hlIJmBDHHs473CSTk8q7IiHV3Zbje8X6/X1+sB/76+zsN8v9+n0bfsW4/a8kNT85Q46XNR+59VEazX6yVYFJ1re8Ha8yNYgnXIgKMwC0TKm4qlYqVYOja8e6wtH47CLF9NxaKnqlRYdLStAoI+b+q0SPND46T2rXgEa88kLTwtAPWfsqdxUnvB6mSMFpIWgPpP2dM4qb1gCRZlZshesARrCBRqJFiCRZkZso+BteoUljqlpuJvZT0VZ8s/PRWmnpfu+fCpcFWgqYKl4hes6/s/wRoS/HGjVAOoWOM5P1hSaU0VTMWaKxitl4o1l+fmp1INoGJNFoZ2QKpgKtZcwWi9VKzOVzpUOWjZaMN4KgzfG9ECUCCo/5TypdalipJqAO+x9kzSjqeApgpG1xWszuhJFT5VGOpHsPb7rdYP/e7WAXRkUCCof0ehF6QHxlKKKFgfDlaqwPQrmmpA6cSg9qmR/bGbd8HaEBGs8OZdsATroL60w6g9lXpH4XXGaP4ff/OuYqlYKtaJKNBDQMqeKnq5YtGAqH0qcal7KernKc9L46T3gngUpgKigdKOoUBQoFN5oOtS+1SctF6CtWdsVcHoutResCYLnEp0yg8tJF2X2tN4qH3sgpQuTO1p4qg9lXQ6Up/yvDROmjdH4aRSVhemek9ZHf9/934sqnBPsU+BkvIjWHsmUwqxCsQUECk/giVYKZYOfgRLsATrLAOrRs/dRmcJHd9wqmKpWN/Ap/3R91f1RU1J2L+dphSLhkkVq+X/4elvpk2wKFGTCidYk4le9TEVa1Xmr9dVsSbr4igUrOP9SuN/C6N8CZZgCRbtmoB97LqBnm7ob9VTCpHaRK/a2wVq/stFdb0Eq3PKaxVSsDqjMPWfNFV3gIqV0qrNT3W9VCwVa4hYunURLMESrLMM0E5y8754FNIZPIT9H0apzW9q75V63mrQqX+aH2rfPNzQF69RgKpPValECNa1klGgl/0xhYp13aLVDZPKv4rVkVoVS8U6IFLd2XT005FBDxPUP80PtVexVKxDBspHYesXpNULpzqDdnzqMJFSMjqCqxWL5rP5J/aCtaWSNpJgXeet+UM/muhVnUQ7TMW6BoLmU8XqSAxtJBVLxRpiQLCy92qOwj2fghUGi36lk9pLDcnIgNGnxvMU0GP3WJ9ayAGGh0xS+RGsf3TxSE9z9HQzRM2AkWDtm3pH4QAtwESwBAvgMm4qWII1TguwFKwdrNTbZuhms7oAdI+Viqd6L0jzDHpiyhTfvNNV6AOnCnk3P4KlYh0YSAEqWIIlWHQsndg7CvekpH4HdrffUdF4Akz9ciFYgpViaUjp8YvXUpv0VR1Gs5vae1E/NE56Cqb+afyC1ckwTWhq1NLCC1ZnJKUSmvIjWPspD74JUcVSsYZ6kDaYYAmWYA1lIGxEO9U91j46U2/0o/VMFYD6oafRVWA9/bliL14TrC0DFAh6mqPXPS3/1Q0jWDfdY1FA76bEgiVYQ8OGgi5YgiVYZxmgnXS3kfGxeyz6C9LqzWMKFLo5HWrbP4xonNR/Cji6Lm285uFAsGjqs6c/uno10IK1V6Q60auUY9W6giVYB/ZSo1+wBEuwzmSdHgJS9nRPs2okrVo3plj0u8LUwvSrhup1KXAUdPq8NB5qT/NJnxdfkNKA6APTB6D+U/apOFN7I/pctI70eQWLVmS3p4lWsTqJpqTTuqUKRtel9qk4VazOKYwWhnZwNdA0fsHaMta8R3TzTpHa7AWrAxb9SmeuDHWfShU4FSGNh9rTOFf5x39MQR+s2r46cTR+Gg+1r44n5V+waCY79hQUak/DXeVfsGilBOuQgRa4giVY38qAYH0rfeMfpqOH2o9Hkj290ushfPNOHyxlT++xUhePqXXp78ZW2dN6NRWL3mPRhVP2qQLTeFLrrgJllSKqWB3SBOs6QSoWlardXrAEa+gYTPkSLMESrBMGbrfHop1KlYAeX1Ob31ScKT+rCk/rS0/Zzc07XXhVoqsLk3quVCPReFL5EazJTTctWMo+VfhqcAVLsIb2mnQiCZZgCdaZfNPRQO1TIyzlpzr+lP9yxaILtApQfcpLxUnjp3udFKDUDx2F9LnwqTBVMMGiKGTtBWtyz5RqABUrfPNOFYX2E/VPO0ywritC8+ko3DMgWIJ1i+NxSnFpZ9N1U/Yq1uQeixaYjmZaYFrI6muC1PPiv4ROLUw3v6mECtaWAZpPuoUQrM7ea1UjpRog5Uew6CwSrEPGUo2kYgmWYJ2JEd38rhoNdE+ZijPlx1EYVqDUaEiBRSc9BYLGSf0//rvC1KlHsDbUUnkQrM49Ge1UqgRUmejIo/4Fy1F4YKa6Aah/FUvFKjktCpZg3QMsOrOp/dM349Xxp/ZYqeubZjytt81UL0wTRDeV1J42APWfsqd5W3aYECyK1NyxXLA6e465Mox/qnqU0NMN7fjq+FWscZaGjs2pjhesa8WdLNtfH8OnwtTCtPME6zrztGGq99CPf6MfTWhqtNEGo41B46Tx0JFNhUCwFt9j0cZIKY1gPazwVGkEi2pt2D41SqoLX+1fxRKsQwZSjSFYgvVfg/UDkEhGOtQwmZgAAAAASUVORK5CYII="/>
          <p:cNvSpPr>
            <a:spLocks noChangeAspect="1" noChangeArrowheads="1"/>
          </p:cNvSpPr>
          <p:nvPr/>
        </p:nvSpPr>
        <p:spPr bwMode="auto">
          <a:xfrm>
            <a:off x="10163253" y="1111630"/>
            <a:ext cx="1069221" cy="106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44D50F7-AA72-47CD-BF6C-5B06B4194BD7}"/>
              </a:ext>
            </a:extLst>
          </p:cNvPr>
          <p:cNvSpPr/>
          <p:nvPr/>
        </p:nvSpPr>
        <p:spPr>
          <a:xfrm>
            <a:off x="2382493" y="5115800"/>
            <a:ext cx="2320476" cy="40164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D43509B-0BB2-4017-8411-9086A91EFA00}"/>
              </a:ext>
            </a:extLst>
          </p:cNvPr>
          <p:cNvSpPr txBox="1"/>
          <p:nvPr/>
        </p:nvSpPr>
        <p:spPr>
          <a:xfrm>
            <a:off x="5264980" y="51566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期末考週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5EDFF33-7839-42EF-8939-5E500FF947A8}"/>
              </a:ext>
            </a:extLst>
          </p:cNvPr>
          <p:cNvSpPr txBox="1"/>
          <p:nvPr/>
        </p:nvSpPr>
        <p:spPr>
          <a:xfrm>
            <a:off x="5293917" y="4718242"/>
            <a:ext cx="107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繳交日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E62ED00-A316-486F-A421-1C282CC10BE1}"/>
              </a:ext>
            </a:extLst>
          </p:cNvPr>
          <p:cNvSpPr/>
          <p:nvPr/>
        </p:nvSpPr>
        <p:spPr>
          <a:xfrm>
            <a:off x="7759309" y="6215746"/>
            <a:ext cx="3473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上述繳交日期，班級負責人可自行提前確定繳交日。最後，請負責人於指定時間內至就輔組完成班級報名，並將報名表及費用交給承辦人。</a:t>
            </a:r>
            <a:endParaRPr lang="zh-TW" altLang="en-US" sz="12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150E7E-F2D9-43A5-87B3-ABBD60EC7D1C}"/>
              </a:ext>
            </a:extLst>
          </p:cNvPr>
          <p:cNvSpPr/>
          <p:nvPr/>
        </p:nvSpPr>
        <p:spPr>
          <a:xfrm>
            <a:off x="1362796" y="607041"/>
            <a:ext cx="3620684" cy="2821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圓角矩形 15">
            <a:extLst>
              <a:ext uri="{FF2B5EF4-FFF2-40B4-BE49-F238E27FC236}">
                <a16:creationId xmlns:a16="http://schemas.microsoft.com/office/drawing/2014/main" id="{405A2365-D9F7-402C-A432-63B37EE23554}"/>
              </a:ext>
            </a:extLst>
          </p:cNvPr>
          <p:cNvSpPr/>
          <p:nvPr/>
        </p:nvSpPr>
        <p:spPr>
          <a:xfrm>
            <a:off x="1902575" y="4705966"/>
            <a:ext cx="901693" cy="375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4</a:t>
            </a:r>
            <a:r>
              <a:rPr lang="en-US" altLang="zh-TW" sz="2000" dirty="0"/>
              <a:t>     </a:t>
            </a:r>
            <a:r>
              <a:rPr lang="en-US" altLang="zh-TW" sz="2000" dirty="0">
                <a:solidFill>
                  <a:schemeClr val="tx1"/>
                </a:solidFill>
              </a:rPr>
              <a:t>5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4730032-8ACF-421F-A50D-48DE8A4D0BD9}"/>
              </a:ext>
            </a:extLst>
          </p:cNvPr>
          <p:cNvSpPr/>
          <p:nvPr/>
        </p:nvSpPr>
        <p:spPr>
          <a:xfrm>
            <a:off x="2847898" y="4705966"/>
            <a:ext cx="850399" cy="356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rgbClr val="FFFF00"/>
                </a:solidFill>
              </a:rPr>
              <a:t>6    7</a:t>
            </a:r>
            <a:endParaRPr lang="zh-TW" altLang="en-US" sz="2400" dirty="0">
              <a:solidFill>
                <a:srgbClr val="FFFF00"/>
              </a:solidFill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A772FA8-C6FD-45BA-964D-696D98FD8846}"/>
              </a:ext>
            </a:extLst>
          </p:cNvPr>
          <p:cNvSpPr/>
          <p:nvPr/>
        </p:nvSpPr>
        <p:spPr>
          <a:xfrm>
            <a:off x="2295144" y="2756119"/>
            <a:ext cx="552753" cy="40252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29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0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905E8BC5-0C67-4F05-9009-1980F6E50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8F2BA558-292F-4759-AEF1-E473B3E11B7E}"/>
              </a:ext>
            </a:extLst>
          </p:cNvPr>
          <p:cNvSpPr/>
          <p:nvPr/>
        </p:nvSpPr>
        <p:spPr>
          <a:xfrm>
            <a:off x="661492" y="1610768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證件快照相關資訊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26DC5A18-1A26-4BE6-A2EA-00ED1D27E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08" y="3170026"/>
            <a:ext cx="472480" cy="472480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753252B9-81A7-4612-AD1F-79E8F2F54AB4}"/>
              </a:ext>
            </a:extLst>
          </p:cNvPr>
          <p:cNvSpPr/>
          <p:nvPr/>
        </p:nvSpPr>
        <p:spPr>
          <a:xfrm>
            <a:off x="661492" y="396376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證件快照地點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D52AB564-6656-482F-9DB7-A07A337996DB}"/>
              </a:ext>
            </a:extLst>
          </p:cNvPr>
          <p:cNvSpPr/>
          <p:nvPr/>
        </p:nvSpPr>
        <p:spPr>
          <a:xfrm>
            <a:off x="661492" y="4372447"/>
            <a:ext cx="300672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一中街水利大樓正門口旁邊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90B58C4D-36ED-4C14-A008-9D553D991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100" y="3170026"/>
            <a:ext cx="472480" cy="472480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AA03BEC8-8C07-4E87-91C7-428B1AE678B5}"/>
              </a:ext>
            </a:extLst>
          </p:cNvPr>
          <p:cNvSpPr/>
          <p:nvPr/>
        </p:nvSpPr>
        <p:spPr>
          <a:xfrm>
            <a:off x="3951685" y="396376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其他地點查詢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FDAADCB2-A5CD-4FF6-93F7-B24C2D2B1388}"/>
              </a:ext>
            </a:extLst>
          </p:cNvPr>
          <p:cNvSpPr/>
          <p:nvPr/>
        </p:nvSpPr>
        <p:spPr>
          <a:xfrm>
            <a:off x="3951685" y="4372447"/>
            <a:ext cx="30068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1600" b="1" u="sng" dirty="0">
                <a:solidFill>
                  <a:srgbClr val="4C4C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點擊連結</a:t>
            </a:r>
            <a:r>
              <a:rPr lang="zh-TW" altLang="en-US" sz="1600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或</a:t>
            </a:r>
            <a:r>
              <a:rPr lang="en-US" sz="1600" dirty="0" err="1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掃QR</a:t>
            </a:r>
            <a:r>
              <a:rPr lang="en-US" sz="1600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CODE查詢。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41048AC-8321-4F4D-94B3-E0B2890E3917}"/>
              </a:ext>
            </a:extLst>
          </p:cNvPr>
          <p:cNvSpPr/>
          <p:nvPr/>
        </p:nvSpPr>
        <p:spPr>
          <a:xfrm>
            <a:off x="622300" y="2385079"/>
            <a:ext cx="595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因「韓式拍貼機」背景有顏色，故不可以用韓式拍貼機。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582BE6A-1507-4E21-A96C-E035BC46EC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38" y="3858669"/>
            <a:ext cx="800742" cy="8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63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4">
            <a:extLst>
              <a:ext uri="{FF2B5EF4-FFF2-40B4-BE49-F238E27FC236}">
                <a16:creationId xmlns:a16="http://schemas.microsoft.com/office/drawing/2014/main" id="{43148DBE-2F22-4408-BD0D-D61F39066176}"/>
              </a:ext>
            </a:extLst>
          </p:cNvPr>
          <p:cNvSpPr/>
          <p:nvPr/>
        </p:nvSpPr>
        <p:spPr>
          <a:xfrm>
            <a:off x="933450" y="2287268"/>
            <a:ext cx="10629899" cy="2795908"/>
          </a:xfrm>
          <a:prstGeom prst="roundRect">
            <a:avLst>
              <a:gd name="adj" fmla="val 12255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00" anchor="t" anchorCtr="1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050" dirty="0">
              <a:solidFill>
                <a:schemeClr val="tx1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E8D4A0C7-576C-4DD6-B483-7712B9377C3A}"/>
              </a:ext>
            </a:extLst>
          </p:cNvPr>
          <p:cNvSpPr/>
          <p:nvPr/>
        </p:nvSpPr>
        <p:spPr>
          <a:xfrm>
            <a:off x="1443688" y="2554288"/>
            <a:ext cx="295214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文件列印服務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4FCC16D2-F75E-432E-9EBC-26BCDB0F066E}"/>
              </a:ext>
            </a:extLst>
          </p:cNvPr>
          <p:cNvSpPr/>
          <p:nvPr/>
        </p:nvSpPr>
        <p:spPr>
          <a:xfrm>
            <a:off x="1443688" y="361741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列印服務詢問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8CAF5314-F6AB-46A3-A35D-0674406A584D}"/>
              </a:ext>
            </a:extLst>
          </p:cNvPr>
          <p:cNvSpPr/>
          <p:nvPr/>
        </p:nvSpPr>
        <p:spPr>
          <a:xfrm>
            <a:off x="1443688" y="4024116"/>
            <a:ext cx="5203924" cy="69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報名表、證明文件，可以至</a:t>
            </a:r>
            <a:r>
              <a:rPr lang="zh-TW" altLang="en-US" sz="1458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實習與就業輔導組</a:t>
            </a:r>
            <a:r>
              <a:rPr lang="en-US" sz="1458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列印嗎</a:t>
            </a:r>
            <a:r>
              <a:rPr lang="en-US" sz="1458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？</a:t>
            </a:r>
          </a:p>
          <a:p>
            <a:pPr marL="180000" indent="-180000">
              <a:lnSpc>
                <a:spcPts val="2375"/>
              </a:lnSpc>
              <a:buFont typeface="Wingdings" panose="05000000000000000000" pitchFamily="2" charset="2"/>
              <a:buChar char="Ø"/>
            </a:pPr>
            <a:r>
              <a:rPr lang="en-US" altLang="zh-TW" sz="1458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不可以</a:t>
            </a:r>
            <a:r>
              <a:rPr lang="en-US" altLang="zh-TW" sz="1458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，本辦公室恕不提供列印服務，請自行下載列印</a:t>
            </a:r>
            <a:endParaRPr lang="en-US" altLang="zh-TW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75"/>
              </a:lnSpc>
            </a:pP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5C782615-F250-4646-9388-6DE5A15C0458}"/>
              </a:ext>
            </a:extLst>
          </p:cNvPr>
          <p:cNvSpPr/>
          <p:nvPr/>
        </p:nvSpPr>
        <p:spPr>
          <a:xfrm>
            <a:off x="1443688" y="4574183"/>
            <a:ext cx="5203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6861B028-ECDF-4E07-865E-186B42D59A54}"/>
              </a:ext>
            </a:extLst>
          </p:cNvPr>
          <p:cNvSpPr/>
          <p:nvPr/>
        </p:nvSpPr>
        <p:spPr>
          <a:xfrm>
            <a:off x="7115131" y="361741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替代列印方案</a:t>
            </a:r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50E24EB9-DBF7-4591-99E3-B57056ADD376}"/>
              </a:ext>
            </a:extLst>
          </p:cNvPr>
          <p:cNvSpPr/>
          <p:nvPr/>
        </p:nvSpPr>
        <p:spPr>
          <a:xfrm>
            <a:off x="7115131" y="4101704"/>
            <a:ext cx="4448218" cy="613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如有需求可至資訊館3樓「</a:t>
            </a:r>
            <a:r>
              <a:rPr lang="en-US" sz="1458" u="sng" dirty="0">
                <a:solidFill>
                  <a:srgbClr val="AB84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自由上機電腦教室</a:t>
            </a:r>
            <a:r>
              <a:rPr lang="en-US" sz="1458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」</a:t>
            </a:r>
          </a:p>
          <a:p>
            <a:pPr>
              <a:lnSpc>
                <a:spcPts val="2375"/>
              </a:lnSpc>
            </a:pPr>
            <a:r>
              <a:rPr lang="en-US" altLang="zh-TW" sz="1458" dirty="0" err="1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需準備【</a:t>
            </a:r>
            <a:r>
              <a:rPr lang="en-US" altLang="zh-TW" sz="1458" b="1" dirty="0" err="1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學生證</a:t>
            </a:r>
            <a:r>
              <a:rPr lang="en-US" altLang="zh-TW" sz="1458" b="1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】</a:t>
            </a:r>
            <a:r>
              <a:rPr lang="zh-TW" altLang="en-US" sz="1458" b="1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、</a:t>
            </a:r>
            <a:r>
              <a:rPr lang="en-US" altLang="zh-TW" sz="1458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 【</a:t>
            </a:r>
            <a:r>
              <a:rPr lang="zh-TW" altLang="en-US" sz="1458" b="1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零錢</a:t>
            </a:r>
            <a:r>
              <a:rPr lang="en-US" altLang="zh-TW" sz="1458" b="1" dirty="0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】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1367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C432603-6EAC-4B18-900C-3E5407A8E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212F0D1-9B74-4AD8-9013-13AC805F15A4}"/>
                </a:ext>
              </a:extLst>
            </p:cNvPr>
            <p:cNvSpPr/>
            <p:nvPr/>
          </p:nvSpPr>
          <p:spPr>
            <a:xfrm>
              <a:off x="3975100" y="6413500"/>
              <a:ext cx="3949700" cy="4445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1EE0D74-CE54-4679-9A35-47A3C5E628A7}"/>
                </a:ext>
              </a:extLst>
            </p:cNvPr>
            <p:cNvSpPr/>
            <p:nvPr/>
          </p:nvSpPr>
          <p:spPr>
            <a:xfrm>
              <a:off x="0" y="5549900"/>
              <a:ext cx="1244600" cy="13081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9180A1E-8F41-4060-95C2-74C7272A5A89}"/>
                </a:ext>
              </a:extLst>
            </p:cNvPr>
            <p:cNvSpPr/>
            <p:nvPr/>
          </p:nvSpPr>
          <p:spPr>
            <a:xfrm>
              <a:off x="10248900" y="0"/>
              <a:ext cx="1943100" cy="2146300"/>
            </a:xfrm>
            <a:prstGeom prst="rect">
              <a:avLst/>
            </a:prstGeom>
            <a:solidFill>
              <a:srgbClr val="E8E8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fld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F7E9E8-5FF5-4241-A8D0-5E99E18A1F59}"/>
              </a:ext>
            </a:extLst>
          </p:cNvPr>
          <p:cNvSpPr/>
          <p:nvPr/>
        </p:nvSpPr>
        <p:spPr>
          <a:xfrm>
            <a:off x="0" y="0"/>
            <a:ext cx="1676400" cy="2565400"/>
          </a:xfrm>
          <a:prstGeom prst="rect">
            <a:avLst/>
          </a:prstGeom>
          <a:solidFill>
            <a:srgbClr val="E8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E8E8E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9F376412-C8CE-4D1D-B728-38E5853F1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362696"/>
          </a:xfrm>
          <a:prstGeom prst="rect">
            <a:avLst/>
          </a:prstGeom>
        </p:spPr>
      </p:pic>
      <p:pic>
        <p:nvPicPr>
          <p:cNvPr id="17" name="Image 1" descr="preencoded.png">
            <a:extLst>
              <a:ext uri="{FF2B5EF4-FFF2-40B4-BE49-F238E27FC236}">
                <a16:creationId xmlns:a16="http://schemas.microsoft.com/office/drawing/2014/main" id="{4934D25F-3CC3-4969-AB5C-CC5BAF94F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675" y="597098"/>
            <a:ext cx="5708650" cy="1168400"/>
          </a:xfrm>
          <a:prstGeom prst="rect">
            <a:avLst/>
          </a:prstGeom>
        </p:spPr>
      </p:pic>
      <p:sp>
        <p:nvSpPr>
          <p:cNvPr id="18" name="Text 0">
            <a:extLst>
              <a:ext uri="{FF2B5EF4-FFF2-40B4-BE49-F238E27FC236}">
                <a16:creationId xmlns:a16="http://schemas.microsoft.com/office/drawing/2014/main" id="{A4D1E31F-014A-40CF-B141-FAB8C4DDD5FD}"/>
              </a:ext>
            </a:extLst>
          </p:cNvPr>
          <p:cNvSpPr/>
          <p:nvPr/>
        </p:nvSpPr>
        <p:spPr>
          <a:xfrm>
            <a:off x="661492" y="3622378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會丙報名流程簡報查詢</a:t>
            </a:r>
            <a:endParaRPr lang="en-US" sz="37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DD124D16-CB3F-4D22-8370-3A4156123E7C}"/>
              </a:ext>
            </a:extLst>
          </p:cNvPr>
          <p:cNvSpPr/>
          <p:nvPr/>
        </p:nvSpPr>
        <p:spPr>
          <a:xfrm>
            <a:off x="661492" y="4496494"/>
            <a:ext cx="10692308" cy="1428055"/>
          </a:xfrm>
          <a:prstGeom prst="roundRect">
            <a:avLst>
              <a:gd name="adj" fmla="val 7205"/>
            </a:avLst>
          </a:prstGeom>
          <a:solidFill>
            <a:schemeClr val="accent1">
              <a:lumMod val="20000"/>
              <a:lumOff val="80000"/>
            </a:schemeClr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ACBDD979-2FBB-4ABE-9399-8C7ED1DF0E36}"/>
              </a:ext>
            </a:extLst>
          </p:cNvPr>
          <p:cNvSpPr/>
          <p:nvPr/>
        </p:nvSpPr>
        <p:spPr>
          <a:xfrm>
            <a:off x="856854" y="469185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latin typeface="微軟正黑體" panose="020B0604030504040204" pitchFamily="34" charset="-120"/>
                <a:ea typeface="微軟正黑體" panose="020B0604030504040204" pitchFamily="34" charset="-120"/>
                <a:cs typeface="Libre Baskerville" pitchFamily="34" charset="-120"/>
              </a:rPr>
              <a:t>查詢路徑</a:t>
            </a:r>
            <a:endParaRPr lang="en-US" sz="183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A9657DEA-1467-4FC6-81D8-A2EC26DA25B2}"/>
              </a:ext>
            </a:extLst>
          </p:cNvPr>
          <p:cNvSpPr/>
          <p:nvPr/>
        </p:nvSpPr>
        <p:spPr>
          <a:xfrm>
            <a:off x="856854" y="5100539"/>
            <a:ext cx="1047829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請至學校網頁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  <a:cs typeface="DM Sans" pitchFamily="34" charset="-120"/>
            </a:endParaRPr>
          </a:p>
          <a:p>
            <a:pPr>
              <a:lnSpc>
                <a:spcPts val="2375"/>
              </a:lnSpc>
            </a:pPr>
            <a:r>
              <a:rPr lang="en-US" sz="1458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「職涯及諮商輔導中心」&gt;「實習與就業輔導組&gt;本組業務&gt;</a:t>
            </a:r>
            <a:r>
              <a:rPr lang="en-US" sz="1458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技能檢定</a:t>
            </a:r>
            <a:r>
              <a:rPr lang="en-US" sz="1458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」，</a:t>
            </a:r>
            <a:r>
              <a:rPr lang="en-US" sz="1458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或是服務熱區</a:t>
            </a:r>
            <a:r>
              <a:rPr lang="en-US" sz="1458" dirty="0" err="1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「</a:t>
            </a:r>
            <a:r>
              <a:rPr lang="en-US" sz="1458" u="sng" dirty="0" err="1">
                <a:solidFill>
                  <a:srgbClr val="AB84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會丙報名專區</a:t>
            </a:r>
            <a:r>
              <a:rPr lang="en-US" sz="1458" dirty="0" err="1">
                <a:solidFill>
                  <a:srgbClr val="4542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」</a:t>
            </a:r>
            <a:r>
              <a:rPr lang="en-US" sz="1458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裡</a:t>
            </a:r>
            <a:r>
              <a:rPr lang="en-US" sz="1458" dirty="0">
                <a:latin typeface="微軟正黑體" panose="020B0604030504040204" pitchFamily="34" charset="-120"/>
                <a:ea typeface="微軟正黑體" panose="020B0604030504040204" pitchFamily="34" charset="-120"/>
                <a:cs typeface="DM Sans" pitchFamily="34" charset="-120"/>
              </a:rPr>
              <a:t>。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hlinkClick r:id="rId5"/>
            <a:extLst>
              <a:ext uri="{FF2B5EF4-FFF2-40B4-BE49-F238E27FC236}">
                <a16:creationId xmlns:a16="http://schemas.microsoft.com/office/drawing/2014/main" id="{FE64FDDC-725D-48E6-A203-6951EE73B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645451"/>
            <a:ext cx="1130139" cy="1130139"/>
          </a:xfrm>
          <a:prstGeom prst="rect">
            <a:avLst/>
          </a:prstGeom>
          <a:ln w="28575">
            <a:solidFill>
              <a:srgbClr val="3573A7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386232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E96B96F-F3F9-4921-B767-D7A96549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F5479A84-16CC-4A83-B96F-452D8720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85855" cy="6858000"/>
          </a:xfrm>
          <a:prstGeom prst="rect">
            <a:avLst/>
          </a:prstGeom>
        </p:spPr>
      </p:pic>
      <p:sp>
        <p:nvSpPr>
          <p:cNvPr id="6" name="Shape 1">
            <a:extLst>
              <a:ext uri="{FF2B5EF4-FFF2-40B4-BE49-F238E27FC236}">
                <a16:creationId xmlns:a16="http://schemas.microsoft.com/office/drawing/2014/main" id="{0777EA27-BA06-4AB5-8A75-B0ACB5E27859}"/>
              </a:ext>
            </a:extLst>
          </p:cNvPr>
          <p:cNvSpPr/>
          <p:nvPr/>
        </p:nvSpPr>
        <p:spPr>
          <a:xfrm>
            <a:off x="4346615" y="1377791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B3C9DD"/>
          </a:solidFill>
          <a:ln w="7620">
            <a:noFill/>
            <a:prstDash val="solid"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0B55BDF5-6991-4ADD-9E92-2B302EE9D5E7}"/>
              </a:ext>
            </a:extLst>
          </p:cNvPr>
          <p:cNvSpPr/>
          <p:nvPr/>
        </p:nvSpPr>
        <p:spPr>
          <a:xfrm>
            <a:off x="4581049" y="1612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會計丙檢公告專區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61FD811F-1674-49F1-A8C6-3843F2119B57}"/>
              </a:ext>
            </a:extLst>
          </p:cNvPr>
          <p:cNvSpPr/>
          <p:nvPr/>
        </p:nvSpPr>
        <p:spPr>
          <a:xfrm>
            <a:off x="4581049" y="2102644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點擊查詢</a:t>
            </a:r>
            <a:r>
              <a:rPr lang="zh-TW" altLang="en-US" sz="175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更多的資訊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5BD1F21A-69AE-4D27-99B5-837165956D4C}"/>
              </a:ext>
            </a:extLst>
          </p:cNvPr>
          <p:cNvSpPr/>
          <p:nvPr/>
        </p:nvSpPr>
        <p:spPr>
          <a:xfrm>
            <a:off x="8238292" y="1377791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B3C9DD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A8F533BE-9EA0-43B2-901B-AEA68C99D2AF}"/>
              </a:ext>
            </a:extLst>
          </p:cNvPr>
          <p:cNvSpPr/>
          <p:nvPr/>
        </p:nvSpPr>
        <p:spPr>
          <a:xfrm>
            <a:off x="8472726" y="16122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在校生專案檢定系統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397E43D4-26A1-414E-9D65-C094886C7DE8}"/>
              </a:ext>
            </a:extLst>
          </p:cNvPr>
          <p:cNvSpPr/>
          <p:nvPr/>
        </p:nvSpPr>
        <p:spPr>
          <a:xfrm>
            <a:off x="8472726" y="2102644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zh-TW" altLang="en-US" sz="175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/>
                <a:ea typeface="Overpas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點擊進行報名</a:t>
            </a:r>
            <a:endParaRPr lang="en-US" sz="1750" u="sng" dirty="0">
              <a:solidFill>
                <a:schemeClr val="tx1">
                  <a:lumMod val="75000"/>
                  <a:lumOff val="25000"/>
                </a:schemeClr>
              </a:solidFill>
              <a:latin typeface="Overpass Light"/>
              <a:ea typeface="Overpass Light"/>
            </a:endParaRPr>
          </a:p>
        </p:txBody>
      </p:sp>
      <p:sp>
        <p:nvSpPr>
          <p:cNvPr id="36" name="Shape 1">
            <a:extLst>
              <a:ext uri="{FF2B5EF4-FFF2-40B4-BE49-F238E27FC236}">
                <a16:creationId xmlns:a16="http://schemas.microsoft.com/office/drawing/2014/main" id="{574EC4A2-631F-4F43-93EC-5B893EBB32C4}"/>
              </a:ext>
            </a:extLst>
          </p:cNvPr>
          <p:cNvSpPr/>
          <p:nvPr/>
        </p:nvSpPr>
        <p:spPr>
          <a:xfrm>
            <a:off x="4346615" y="293441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B3C9DD"/>
          </a:solidFill>
          <a:ln w="7620">
            <a:noFill/>
            <a:prstDash val="solid"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4319F459-B8E3-4254-B795-A5699D170343}"/>
              </a:ext>
            </a:extLst>
          </p:cNvPr>
          <p:cNvSpPr/>
          <p:nvPr/>
        </p:nvSpPr>
        <p:spPr>
          <a:xfrm>
            <a:off x="4581049" y="31688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成績查詢與補發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 3">
            <a:extLst>
              <a:ext uri="{FF2B5EF4-FFF2-40B4-BE49-F238E27FC236}">
                <a16:creationId xmlns:a16="http://schemas.microsoft.com/office/drawing/2014/main" id="{9B092940-9BAF-403D-83C9-C25ACF4B93F9}"/>
              </a:ext>
            </a:extLst>
          </p:cNvPr>
          <p:cNvSpPr/>
          <p:nvPr/>
        </p:nvSpPr>
        <p:spPr>
          <a:xfrm>
            <a:off x="4581049" y="3659267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點擊查詢或補發成績單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Shape 4">
            <a:extLst>
              <a:ext uri="{FF2B5EF4-FFF2-40B4-BE49-F238E27FC236}">
                <a16:creationId xmlns:a16="http://schemas.microsoft.com/office/drawing/2014/main" id="{4D9574C3-E7E0-478E-B275-506C416B530D}"/>
              </a:ext>
            </a:extLst>
          </p:cNvPr>
          <p:cNvSpPr/>
          <p:nvPr/>
        </p:nvSpPr>
        <p:spPr>
          <a:xfrm>
            <a:off x="8238292" y="293441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B3C9DD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40" name="Text 5">
            <a:extLst>
              <a:ext uri="{FF2B5EF4-FFF2-40B4-BE49-F238E27FC236}">
                <a16:creationId xmlns:a16="http://schemas.microsoft.com/office/drawing/2014/main" id="{3D898568-8583-4E11-9148-B0F1A8D5D67C}"/>
              </a:ext>
            </a:extLst>
          </p:cNvPr>
          <p:cNvSpPr/>
          <p:nvPr/>
        </p:nvSpPr>
        <p:spPr>
          <a:xfrm>
            <a:off x="8472726" y="31688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特定對象補助查詢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0571AB25-33EB-40AC-85DA-CAC0CA8A60C7}"/>
              </a:ext>
            </a:extLst>
          </p:cNvPr>
          <p:cNvSpPr/>
          <p:nvPr/>
        </p:nvSpPr>
        <p:spPr>
          <a:xfrm>
            <a:off x="8472726" y="3659267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zh-TW" altLang="en-US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點擊補助查詢作業系統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Shape 1">
            <a:extLst>
              <a:ext uri="{FF2B5EF4-FFF2-40B4-BE49-F238E27FC236}">
                <a16:creationId xmlns:a16="http://schemas.microsoft.com/office/drawing/2014/main" id="{11AA7662-A31F-4316-9016-80B7A6126911}"/>
              </a:ext>
            </a:extLst>
          </p:cNvPr>
          <p:cNvSpPr/>
          <p:nvPr/>
        </p:nvSpPr>
        <p:spPr>
          <a:xfrm>
            <a:off x="4346615" y="4584680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B3C9DD"/>
          </a:solidFill>
          <a:ln w="7620">
            <a:noFill/>
            <a:prstDash val="solid"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43" name="Text 2">
            <a:extLst>
              <a:ext uri="{FF2B5EF4-FFF2-40B4-BE49-F238E27FC236}">
                <a16:creationId xmlns:a16="http://schemas.microsoft.com/office/drawing/2014/main" id="{8AD594D6-3AC5-42FF-8F40-5A1299EF76F5}"/>
              </a:ext>
            </a:extLst>
          </p:cNvPr>
          <p:cNvSpPr/>
          <p:nvPr/>
        </p:nvSpPr>
        <p:spPr>
          <a:xfrm>
            <a:off x="4581049" y="48191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證件快照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 3">
            <a:extLst>
              <a:ext uri="{FF2B5EF4-FFF2-40B4-BE49-F238E27FC236}">
                <a16:creationId xmlns:a16="http://schemas.microsoft.com/office/drawing/2014/main" id="{6751877A-37BA-4871-ACBD-868F40C1A5DA}"/>
              </a:ext>
            </a:extLst>
          </p:cNvPr>
          <p:cNvSpPr/>
          <p:nvPr/>
        </p:nvSpPr>
        <p:spPr>
          <a:xfrm>
            <a:off x="4581049" y="5309533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點擊查</a:t>
            </a:r>
            <a:r>
              <a:rPr lang="zh-TW" altLang="en-US" sz="175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詢設置地點</a:t>
            </a:r>
            <a:endParaRPr lang="en-US" sz="1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568B33A9-C447-4CFC-9010-6612EBCEB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89" y="1610767"/>
            <a:ext cx="846355" cy="846355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748A72C6-1788-4F10-AF7B-BFC86EA3FE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66" y="1619192"/>
            <a:ext cx="846355" cy="846355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8FEB2FAE-6ED6-4221-A437-204DEB4D62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89" y="3153460"/>
            <a:ext cx="846355" cy="846355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67194FCE-335D-43CE-B0D6-8716DC5337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92" y="3175643"/>
            <a:ext cx="839729" cy="839729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4390D1A0-752C-4AAE-BC3C-04B22EEC70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89" y="4822596"/>
            <a:ext cx="846355" cy="846355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4E6A006C-44F4-447A-BC7C-DC2BE746DB68}"/>
              </a:ext>
            </a:extLst>
          </p:cNvPr>
          <p:cNvSpPr/>
          <p:nvPr/>
        </p:nvSpPr>
        <p:spPr>
          <a:xfrm>
            <a:off x="6780112" y="357373"/>
            <a:ext cx="2311519" cy="76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50"/>
              </a:lnSpc>
            </a:pPr>
            <a:r>
              <a:rPr lang="zh-TW" altLang="en-US" sz="4000" b="1" dirty="0">
                <a:solidFill>
                  <a:srgbClr val="152D47"/>
                </a:solidFill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重要網站</a:t>
            </a:r>
            <a:endParaRPr lang="en-US" altLang="zh-TW" b="1" dirty="0"/>
          </a:p>
        </p:txBody>
      </p:sp>
      <p:sp>
        <p:nvSpPr>
          <p:cNvPr id="25" name="Shape 1">
            <a:extLst>
              <a:ext uri="{FF2B5EF4-FFF2-40B4-BE49-F238E27FC236}">
                <a16:creationId xmlns:a16="http://schemas.microsoft.com/office/drawing/2014/main" id="{F64A2CB7-B501-416A-9FD1-4F21BE97899D}"/>
              </a:ext>
            </a:extLst>
          </p:cNvPr>
          <p:cNvSpPr/>
          <p:nvPr/>
        </p:nvSpPr>
        <p:spPr>
          <a:xfrm>
            <a:off x="8245912" y="4584680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B3C9DD"/>
          </a:solidFill>
          <a:ln w="7620">
            <a:noFill/>
            <a:prstDash val="solid"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B6B9AFB7-D3E8-40BD-A62E-3B01458CF4D0}"/>
              </a:ext>
            </a:extLst>
          </p:cNvPr>
          <p:cNvSpPr/>
          <p:nvPr/>
        </p:nvSpPr>
        <p:spPr>
          <a:xfrm>
            <a:off x="8480346" y="48191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</a:rPr>
              <a:t>報名檢核清單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Syne Bold"/>
              <a:ea typeface="Syne Bold"/>
            </a:endParaRPr>
          </a:p>
        </p:txBody>
      </p:sp>
      <p:sp>
        <p:nvSpPr>
          <p:cNvPr id="27" name="Text 3">
            <a:extLst>
              <a:ext uri="{FF2B5EF4-FFF2-40B4-BE49-F238E27FC236}">
                <a16:creationId xmlns:a16="http://schemas.microsoft.com/office/drawing/2014/main" id="{38E475C9-63BC-4A1A-972E-5CF3A5DD66B1}"/>
              </a:ext>
            </a:extLst>
          </p:cNvPr>
          <p:cNvSpPr/>
          <p:nvPr/>
        </p:nvSpPr>
        <p:spPr>
          <a:xfrm>
            <a:off x="8480346" y="5309533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C4C4D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點擊</a:t>
            </a:r>
            <a:r>
              <a:rPr lang="zh-TW" altLang="en-US" sz="1750" dirty="0">
                <a:solidFill>
                  <a:srgbClr val="4C4C4D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下載使用</a:t>
            </a:r>
            <a:endParaRPr lang="en-US" sz="1750" dirty="0">
              <a:solidFill>
                <a:srgbClr val="4C4C4D"/>
              </a:solidFill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A02EFE38-B082-442E-93ED-7AEDE87ACA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66" y="4766939"/>
            <a:ext cx="943738" cy="9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47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E96B96F-F3F9-4921-B767-D7A96549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29" name="Text 0">
            <a:extLst>
              <a:ext uri="{FF2B5EF4-FFF2-40B4-BE49-F238E27FC236}">
                <a16:creationId xmlns:a16="http://schemas.microsoft.com/office/drawing/2014/main" id="{A4D1E31F-014A-40CF-B141-FAB8C4DDD5FD}"/>
              </a:ext>
            </a:extLst>
          </p:cNvPr>
          <p:cNvSpPr/>
          <p:nvPr/>
        </p:nvSpPr>
        <p:spPr>
          <a:xfrm>
            <a:off x="2516575" y="2520544"/>
            <a:ext cx="6975768" cy="1402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50000"/>
              </a:lnSpc>
            </a:pPr>
            <a:r>
              <a:rPr lang="zh-TW" altLang="en-US" sz="7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謝謝您的聆聽！！</a:t>
            </a:r>
            <a:endParaRPr lang="en-US" altLang="zh-TW" sz="7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1047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46" y="465474"/>
            <a:ext cx="7607163" cy="512643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36286" y="31600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40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r>
              <a:rPr lang="zh-TW" altLang="en-US" sz="4000" dirty="0">
                <a:solidFill>
                  <a:srgbClr val="2066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207274" y="5802924"/>
            <a:ext cx="762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實習與就業輔導組 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位於昌明樓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4118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H="1" flipV="1">
            <a:off x="5526063" y="3241040"/>
            <a:ext cx="1" cy="25618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644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718940" y="1833165"/>
            <a:ext cx="1113638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年度商業類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會計事務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職類</a:t>
            </a:r>
            <a:r>
              <a:rPr lang="zh-TW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報名費如下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已含簡章費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TW" sz="3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1406" y="4382439"/>
            <a:ext cx="11490305" cy="19739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4</a:t>
            </a:fld>
            <a:endParaRPr lang="zh-TW" altLang="en-US"/>
          </a:p>
        </p:txBody>
      </p:sp>
      <p:grpSp>
        <p:nvGrpSpPr>
          <p:cNvPr id="189" name="Group 188"/>
          <p:cNvGrpSpPr>
            <a:grpSpLocks noChangeAspect="1"/>
          </p:cNvGrpSpPr>
          <p:nvPr/>
        </p:nvGrpSpPr>
        <p:grpSpPr bwMode="auto">
          <a:xfrm>
            <a:off x="-2114024" y="2550245"/>
            <a:ext cx="12971463" cy="3729038"/>
            <a:chOff x="-1272" y="1346"/>
            <a:chExt cx="8171" cy="2349"/>
          </a:xfrm>
        </p:grpSpPr>
        <p:sp>
          <p:nvSpPr>
            <p:cNvPr id="191" name="Rectangle 189"/>
            <p:cNvSpPr>
              <a:spLocks noChangeArrowheads="1"/>
            </p:cNvSpPr>
            <p:nvPr/>
          </p:nvSpPr>
          <p:spPr bwMode="auto">
            <a:xfrm>
              <a:off x="1092" y="1406"/>
              <a:ext cx="46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編號</a:t>
              </a:r>
              <a:endPara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Rectangle 190"/>
            <p:cNvSpPr>
              <a:spLocks noChangeArrowheads="1"/>
            </p:cNvSpPr>
            <p:nvPr/>
          </p:nvSpPr>
          <p:spPr bwMode="auto">
            <a:xfrm>
              <a:off x="1553" y="140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191"/>
            <p:cNvSpPr>
              <a:spLocks noChangeArrowheads="1"/>
            </p:cNvSpPr>
            <p:nvPr/>
          </p:nvSpPr>
          <p:spPr bwMode="auto">
            <a:xfrm>
              <a:off x="1871" y="1406"/>
              <a:ext cx="93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職類代號</a:t>
              </a:r>
            </a:p>
          </p:txBody>
        </p:sp>
        <p:sp>
          <p:nvSpPr>
            <p:cNvPr id="194" name="Rectangle 192"/>
            <p:cNvSpPr>
              <a:spLocks noChangeArrowheads="1"/>
            </p:cNvSpPr>
            <p:nvPr/>
          </p:nvSpPr>
          <p:spPr bwMode="auto">
            <a:xfrm>
              <a:off x="2794" y="140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Rectangle 193"/>
            <p:cNvSpPr>
              <a:spLocks noChangeArrowheads="1"/>
            </p:cNvSpPr>
            <p:nvPr/>
          </p:nvSpPr>
          <p:spPr bwMode="auto">
            <a:xfrm>
              <a:off x="3564" y="1406"/>
              <a:ext cx="23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職</a:t>
              </a:r>
            </a:p>
          </p:txBody>
        </p:sp>
        <p:sp>
          <p:nvSpPr>
            <p:cNvPr id="196" name="Rectangle 194"/>
            <p:cNvSpPr>
              <a:spLocks noChangeArrowheads="1"/>
            </p:cNvSpPr>
            <p:nvPr/>
          </p:nvSpPr>
          <p:spPr bwMode="auto">
            <a:xfrm>
              <a:off x="3795" y="1406"/>
              <a:ext cx="346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Rectangle 195"/>
            <p:cNvSpPr>
              <a:spLocks noChangeArrowheads="1"/>
            </p:cNvSpPr>
            <p:nvPr/>
          </p:nvSpPr>
          <p:spPr bwMode="auto">
            <a:xfrm>
              <a:off x="4256" y="1406"/>
              <a:ext cx="23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類</a:t>
              </a:r>
            </a:p>
          </p:txBody>
        </p:sp>
        <p:sp>
          <p:nvSpPr>
            <p:cNvPr id="198" name="Rectangle 196"/>
            <p:cNvSpPr>
              <a:spLocks noChangeArrowheads="1"/>
            </p:cNvSpPr>
            <p:nvPr/>
          </p:nvSpPr>
          <p:spPr bwMode="auto">
            <a:xfrm>
              <a:off x="4486" y="140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Rectangle 197"/>
            <p:cNvSpPr>
              <a:spLocks noChangeArrowheads="1"/>
            </p:cNvSpPr>
            <p:nvPr/>
          </p:nvSpPr>
          <p:spPr bwMode="auto">
            <a:xfrm>
              <a:off x="5277" y="1406"/>
              <a:ext cx="46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全測</a:t>
              </a:r>
            </a:p>
          </p:txBody>
        </p:sp>
        <p:sp>
          <p:nvSpPr>
            <p:cNvPr id="200" name="Rectangle 198"/>
            <p:cNvSpPr>
              <a:spLocks noChangeArrowheads="1"/>
            </p:cNvSpPr>
            <p:nvPr/>
          </p:nvSpPr>
          <p:spPr bwMode="auto">
            <a:xfrm>
              <a:off x="5739" y="140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Rectangle 199"/>
            <p:cNvSpPr>
              <a:spLocks noChangeArrowheads="1"/>
            </p:cNvSpPr>
            <p:nvPr/>
          </p:nvSpPr>
          <p:spPr bwMode="auto">
            <a:xfrm>
              <a:off x="6165" y="1406"/>
              <a:ext cx="46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inden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免術</a:t>
              </a:r>
            </a:p>
          </p:txBody>
        </p:sp>
        <p:sp>
          <p:nvSpPr>
            <p:cNvPr id="202" name="Rectangle 200"/>
            <p:cNvSpPr>
              <a:spLocks noChangeArrowheads="1"/>
            </p:cNvSpPr>
            <p:nvPr/>
          </p:nvSpPr>
          <p:spPr bwMode="auto">
            <a:xfrm>
              <a:off x="6627" y="140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Rectangle 201"/>
            <p:cNvSpPr>
              <a:spLocks noChangeArrowheads="1"/>
            </p:cNvSpPr>
            <p:nvPr/>
          </p:nvSpPr>
          <p:spPr bwMode="auto">
            <a:xfrm>
              <a:off x="910" y="1346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4" name="Rectangle 202"/>
            <p:cNvSpPr>
              <a:spLocks noChangeArrowheads="1"/>
            </p:cNvSpPr>
            <p:nvPr/>
          </p:nvSpPr>
          <p:spPr bwMode="auto">
            <a:xfrm>
              <a:off x="910" y="1346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5" name="Rectangle 203"/>
            <p:cNvSpPr>
              <a:spLocks noChangeArrowheads="1"/>
            </p:cNvSpPr>
            <p:nvPr/>
          </p:nvSpPr>
          <p:spPr bwMode="auto">
            <a:xfrm>
              <a:off x="919" y="1346"/>
              <a:ext cx="80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6" name="Rectangle 204"/>
            <p:cNvSpPr>
              <a:spLocks noChangeArrowheads="1"/>
            </p:cNvSpPr>
            <p:nvPr/>
          </p:nvSpPr>
          <p:spPr bwMode="auto">
            <a:xfrm>
              <a:off x="1728" y="1346"/>
              <a:ext cx="1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7" name="Rectangle 205"/>
            <p:cNvSpPr>
              <a:spLocks noChangeArrowheads="1"/>
            </p:cNvSpPr>
            <p:nvPr/>
          </p:nvSpPr>
          <p:spPr bwMode="auto">
            <a:xfrm>
              <a:off x="1738" y="1346"/>
              <a:ext cx="119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8" name="Rectangle 206"/>
            <p:cNvSpPr>
              <a:spLocks noChangeArrowheads="1"/>
            </p:cNvSpPr>
            <p:nvPr/>
          </p:nvSpPr>
          <p:spPr bwMode="auto">
            <a:xfrm>
              <a:off x="2928" y="1346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9" name="Rectangle 207"/>
            <p:cNvSpPr>
              <a:spLocks noChangeArrowheads="1"/>
            </p:cNvSpPr>
            <p:nvPr/>
          </p:nvSpPr>
          <p:spPr bwMode="auto">
            <a:xfrm>
              <a:off x="2937" y="1346"/>
              <a:ext cx="2177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0" name="Rectangle 208"/>
            <p:cNvSpPr>
              <a:spLocks noChangeArrowheads="1"/>
            </p:cNvSpPr>
            <p:nvPr/>
          </p:nvSpPr>
          <p:spPr bwMode="auto">
            <a:xfrm>
              <a:off x="5114" y="1346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1" name="Rectangle 209"/>
            <p:cNvSpPr>
              <a:spLocks noChangeArrowheads="1"/>
            </p:cNvSpPr>
            <p:nvPr/>
          </p:nvSpPr>
          <p:spPr bwMode="auto">
            <a:xfrm>
              <a:off x="5123" y="1346"/>
              <a:ext cx="775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2" name="Rectangle 210"/>
            <p:cNvSpPr>
              <a:spLocks noChangeArrowheads="1"/>
            </p:cNvSpPr>
            <p:nvPr/>
          </p:nvSpPr>
          <p:spPr bwMode="auto">
            <a:xfrm>
              <a:off x="5898" y="1346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3" name="Rectangle 211"/>
            <p:cNvSpPr>
              <a:spLocks noChangeArrowheads="1"/>
            </p:cNvSpPr>
            <p:nvPr/>
          </p:nvSpPr>
          <p:spPr bwMode="auto">
            <a:xfrm>
              <a:off x="5907" y="1346"/>
              <a:ext cx="98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4" name="Rectangle 212"/>
            <p:cNvSpPr>
              <a:spLocks noChangeArrowheads="1"/>
            </p:cNvSpPr>
            <p:nvPr/>
          </p:nvSpPr>
          <p:spPr bwMode="auto">
            <a:xfrm>
              <a:off x="6889" y="1346"/>
              <a:ext cx="1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5" name="Rectangle 213"/>
            <p:cNvSpPr>
              <a:spLocks noChangeArrowheads="1"/>
            </p:cNvSpPr>
            <p:nvPr/>
          </p:nvSpPr>
          <p:spPr bwMode="auto">
            <a:xfrm>
              <a:off x="6889" y="1346"/>
              <a:ext cx="1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6" name="Rectangle 214"/>
            <p:cNvSpPr>
              <a:spLocks noChangeArrowheads="1"/>
            </p:cNvSpPr>
            <p:nvPr/>
          </p:nvSpPr>
          <p:spPr bwMode="auto">
            <a:xfrm>
              <a:off x="910" y="1355"/>
              <a:ext cx="9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7" name="Rectangle 215"/>
            <p:cNvSpPr>
              <a:spLocks noChangeArrowheads="1"/>
            </p:cNvSpPr>
            <p:nvPr/>
          </p:nvSpPr>
          <p:spPr bwMode="auto">
            <a:xfrm>
              <a:off x="1728" y="1355"/>
              <a:ext cx="10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8" name="Rectangle 216"/>
            <p:cNvSpPr>
              <a:spLocks noChangeArrowheads="1"/>
            </p:cNvSpPr>
            <p:nvPr/>
          </p:nvSpPr>
          <p:spPr bwMode="auto">
            <a:xfrm>
              <a:off x="2928" y="1355"/>
              <a:ext cx="9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9" name="Rectangle 217"/>
            <p:cNvSpPr>
              <a:spLocks noChangeArrowheads="1"/>
            </p:cNvSpPr>
            <p:nvPr/>
          </p:nvSpPr>
          <p:spPr bwMode="auto">
            <a:xfrm>
              <a:off x="5114" y="1355"/>
              <a:ext cx="9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0" name="Rectangle 218"/>
            <p:cNvSpPr>
              <a:spLocks noChangeArrowheads="1"/>
            </p:cNvSpPr>
            <p:nvPr/>
          </p:nvSpPr>
          <p:spPr bwMode="auto">
            <a:xfrm>
              <a:off x="5898" y="1355"/>
              <a:ext cx="9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1" name="Rectangle 219"/>
            <p:cNvSpPr>
              <a:spLocks noChangeArrowheads="1"/>
            </p:cNvSpPr>
            <p:nvPr/>
          </p:nvSpPr>
          <p:spPr bwMode="auto">
            <a:xfrm>
              <a:off x="6889" y="1355"/>
              <a:ext cx="10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2" name="Rectangle 220"/>
            <p:cNvSpPr>
              <a:spLocks noChangeArrowheads="1"/>
            </p:cNvSpPr>
            <p:nvPr/>
          </p:nvSpPr>
          <p:spPr bwMode="auto">
            <a:xfrm>
              <a:off x="1207" y="1898"/>
              <a:ext cx="27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01</a:t>
              </a:r>
            </a:p>
          </p:txBody>
        </p:sp>
        <p:sp>
          <p:nvSpPr>
            <p:cNvPr id="223" name="Rectangle 221"/>
            <p:cNvSpPr>
              <a:spLocks noChangeArrowheads="1"/>
            </p:cNvSpPr>
            <p:nvPr/>
          </p:nvSpPr>
          <p:spPr bwMode="auto">
            <a:xfrm>
              <a:off x="1438" y="1898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4" name="Rectangle 222"/>
            <p:cNvSpPr>
              <a:spLocks noChangeArrowheads="1"/>
            </p:cNvSpPr>
            <p:nvPr/>
          </p:nvSpPr>
          <p:spPr bwMode="auto">
            <a:xfrm>
              <a:off x="2044" y="1734"/>
              <a:ext cx="67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14901</a:t>
              </a:r>
            </a:p>
          </p:txBody>
        </p:sp>
        <p:sp>
          <p:nvSpPr>
            <p:cNvPr id="225" name="Rectangle 223"/>
            <p:cNvSpPr>
              <a:spLocks noChangeArrowheads="1"/>
            </p:cNvSpPr>
            <p:nvPr/>
          </p:nvSpPr>
          <p:spPr bwMode="auto">
            <a:xfrm>
              <a:off x="2621" y="1734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224"/>
            <p:cNvSpPr>
              <a:spLocks noChangeArrowheads="1"/>
            </p:cNvSpPr>
            <p:nvPr/>
          </p:nvSpPr>
          <p:spPr bwMode="auto">
            <a:xfrm>
              <a:off x="3045" y="1734"/>
              <a:ext cx="93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會計事務</a:t>
              </a:r>
            </a:p>
          </p:txBody>
        </p:sp>
        <p:sp>
          <p:nvSpPr>
            <p:cNvPr id="227" name="Rectangle 225"/>
            <p:cNvSpPr>
              <a:spLocks noChangeArrowheads="1"/>
            </p:cNvSpPr>
            <p:nvPr/>
          </p:nvSpPr>
          <p:spPr bwMode="auto">
            <a:xfrm>
              <a:off x="3968" y="1734"/>
              <a:ext cx="10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</a:p>
          </p:txBody>
        </p:sp>
        <p:sp>
          <p:nvSpPr>
            <p:cNvPr id="228" name="Rectangle 226"/>
            <p:cNvSpPr>
              <a:spLocks noChangeArrowheads="1"/>
            </p:cNvSpPr>
            <p:nvPr/>
          </p:nvSpPr>
          <p:spPr bwMode="auto">
            <a:xfrm>
              <a:off x="4083" y="1734"/>
              <a:ext cx="93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人工記帳</a:t>
              </a:r>
            </a:p>
          </p:txBody>
        </p:sp>
        <p:sp>
          <p:nvSpPr>
            <p:cNvPr id="229" name="Rectangle 227"/>
            <p:cNvSpPr>
              <a:spLocks noChangeArrowheads="1"/>
            </p:cNvSpPr>
            <p:nvPr/>
          </p:nvSpPr>
          <p:spPr bwMode="auto">
            <a:xfrm>
              <a:off x="5005" y="1734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0" name="Rectangle 228"/>
            <p:cNvSpPr>
              <a:spLocks noChangeArrowheads="1"/>
            </p:cNvSpPr>
            <p:nvPr/>
          </p:nvSpPr>
          <p:spPr bwMode="auto">
            <a:xfrm>
              <a:off x="5335" y="1734"/>
              <a:ext cx="406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inden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720</a:t>
              </a:r>
            </a:p>
          </p:txBody>
        </p:sp>
        <p:sp>
          <p:nvSpPr>
            <p:cNvPr id="231" name="Rectangle 229"/>
            <p:cNvSpPr>
              <a:spLocks noChangeArrowheads="1"/>
            </p:cNvSpPr>
            <p:nvPr/>
          </p:nvSpPr>
          <p:spPr bwMode="auto">
            <a:xfrm>
              <a:off x="5681" y="1734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2" name="Rectangle 230"/>
            <p:cNvSpPr>
              <a:spLocks noChangeArrowheads="1"/>
            </p:cNvSpPr>
            <p:nvPr/>
          </p:nvSpPr>
          <p:spPr bwMode="auto">
            <a:xfrm>
              <a:off x="6223" y="1734"/>
              <a:ext cx="406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390</a:t>
              </a:r>
            </a:p>
          </p:txBody>
        </p:sp>
        <p:sp>
          <p:nvSpPr>
            <p:cNvPr id="233" name="Rectangle 231"/>
            <p:cNvSpPr>
              <a:spLocks noChangeArrowheads="1"/>
            </p:cNvSpPr>
            <p:nvPr/>
          </p:nvSpPr>
          <p:spPr bwMode="auto">
            <a:xfrm>
              <a:off x="6569" y="1734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4" name="Rectangle 232"/>
            <p:cNvSpPr>
              <a:spLocks noChangeArrowheads="1"/>
            </p:cNvSpPr>
            <p:nvPr/>
          </p:nvSpPr>
          <p:spPr bwMode="auto">
            <a:xfrm>
              <a:off x="910" y="1674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5" name="Rectangle 233"/>
            <p:cNvSpPr>
              <a:spLocks noChangeArrowheads="1"/>
            </p:cNvSpPr>
            <p:nvPr/>
          </p:nvSpPr>
          <p:spPr bwMode="auto">
            <a:xfrm>
              <a:off x="919" y="1674"/>
              <a:ext cx="80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6" name="Rectangle 234"/>
            <p:cNvSpPr>
              <a:spLocks noChangeArrowheads="1"/>
            </p:cNvSpPr>
            <p:nvPr/>
          </p:nvSpPr>
          <p:spPr bwMode="auto">
            <a:xfrm>
              <a:off x="1728" y="1674"/>
              <a:ext cx="1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7" name="Rectangle 235"/>
            <p:cNvSpPr>
              <a:spLocks noChangeArrowheads="1"/>
            </p:cNvSpPr>
            <p:nvPr/>
          </p:nvSpPr>
          <p:spPr bwMode="auto">
            <a:xfrm>
              <a:off x="1738" y="1674"/>
              <a:ext cx="119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8" name="Rectangle 236"/>
            <p:cNvSpPr>
              <a:spLocks noChangeArrowheads="1"/>
            </p:cNvSpPr>
            <p:nvPr/>
          </p:nvSpPr>
          <p:spPr bwMode="auto">
            <a:xfrm>
              <a:off x="2928" y="1674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9" name="Rectangle 237"/>
            <p:cNvSpPr>
              <a:spLocks noChangeArrowheads="1"/>
            </p:cNvSpPr>
            <p:nvPr/>
          </p:nvSpPr>
          <p:spPr bwMode="auto">
            <a:xfrm>
              <a:off x="2937" y="1674"/>
              <a:ext cx="2177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0" name="Rectangle 238"/>
            <p:cNvSpPr>
              <a:spLocks noChangeArrowheads="1"/>
            </p:cNvSpPr>
            <p:nvPr/>
          </p:nvSpPr>
          <p:spPr bwMode="auto">
            <a:xfrm>
              <a:off x="5114" y="1674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1" name="Rectangle 239"/>
            <p:cNvSpPr>
              <a:spLocks noChangeArrowheads="1"/>
            </p:cNvSpPr>
            <p:nvPr/>
          </p:nvSpPr>
          <p:spPr bwMode="auto">
            <a:xfrm>
              <a:off x="5123" y="1674"/>
              <a:ext cx="775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2" name="Rectangle 240"/>
            <p:cNvSpPr>
              <a:spLocks noChangeArrowheads="1"/>
            </p:cNvSpPr>
            <p:nvPr/>
          </p:nvSpPr>
          <p:spPr bwMode="auto">
            <a:xfrm>
              <a:off x="5898" y="1674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3" name="Rectangle 241"/>
            <p:cNvSpPr>
              <a:spLocks noChangeArrowheads="1"/>
            </p:cNvSpPr>
            <p:nvPr/>
          </p:nvSpPr>
          <p:spPr bwMode="auto">
            <a:xfrm>
              <a:off x="5907" y="1674"/>
              <a:ext cx="98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4" name="Rectangle 242"/>
            <p:cNvSpPr>
              <a:spLocks noChangeArrowheads="1"/>
            </p:cNvSpPr>
            <p:nvPr/>
          </p:nvSpPr>
          <p:spPr bwMode="auto">
            <a:xfrm>
              <a:off x="6889" y="1674"/>
              <a:ext cx="1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5" name="Rectangle 243"/>
            <p:cNvSpPr>
              <a:spLocks noChangeArrowheads="1"/>
            </p:cNvSpPr>
            <p:nvPr/>
          </p:nvSpPr>
          <p:spPr bwMode="auto">
            <a:xfrm>
              <a:off x="910" y="1683"/>
              <a:ext cx="9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6" name="Rectangle 244"/>
            <p:cNvSpPr>
              <a:spLocks noChangeArrowheads="1"/>
            </p:cNvSpPr>
            <p:nvPr/>
          </p:nvSpPr>
          <p:spPr bwMode="auto">
            <a:xfrm>
              <a:off x="1728" y="1683"/>
              <a:ext cx="10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7" name="Rectangle 245"/>
            <p:cNvSpPr>
              <a:spLocks noChangeArrowheads="1"/>
            </p:cNvSpPr>
            <p:nvPr/>
          </p:nvSpPr>
          <p:spPr bwMode="auto">
            <a:xfrm>
              <a:off x="2928" y="1683"/>
              <a:ext cx="9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8" name="Rectangle 246"/>
            <p:cNvSpPr>
              <a:spLocks noChangeArrowheads="1"/>
            </p:cNvSpPr>
            <p:nvPr/>
          </p:nvSpPr>
          <p:spPr bwMode="auto">
            <a:xfrm>
              <a:off x="5114" y="1683"/>
              <a:ext cx="9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9" name="Rectangle 247"/>
            <p:cNvSpPr>
              <a:spLocks noChangeArrowheads="1"/>
            </p:cNvSpPr>
            <p:nvPr/>
          </p:nvSpPr>
          <p:spPr bwMode="auto">
            <a:xfrm>
              <a:off x="5898" y="1683"/>
              <a:ext cx="9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0" name="Rectangle 248"/>
            <p:cNvSpPr>
              <a:spLocks noChangeArrowheads="1"/>
            </p:cNvSpPr>
            <p:nvPr/>
          </p:nvSpPr>
          <p:spPr bwMode="auto">
            <a:xfrm>
              <a:off x="6889" y="1683"/>
              <a:ext cx="10" cy="3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1" name="Rectangle 249"/>
            <p:cNvSpPr>
              <a:spLocks noChangeArrowheads="1"/>
            </p:cNvSpPr>
            <p:nvPr/>
          </p:nvSpPr>
          <p:spPr bwMode="auto">
            <a:xfrm>
              <a:off x="2044" y="2060"/>
              <a:ext cx="67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14902</a:t>
              </a:r>
            </a:p>
          </p:txBody>
        </p:sp>
        <p:sp>
          <p:nvSpPr>
            <p:cNvPr id="252" name="Rectangle 250"/>
            <p:cNvSpPr>
              <a:spLocks noChangeArrowheads="1"/>
            </p:cNvSpPr>
            <p:nvPr/>
          </p:nvSpPr>
          <p:spPr bwMode="auto">
            <a:xfrm>
              <a:off x="2621" y="2060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3" name="Rectangle 251"/>
            <p:cNvSpPr>
              <a:spLocks noChangeArrowheads="1"/>
            </p:cNvSpPr>
            <p:nvPr/>
          </p:nvSpPr>
          <p:spPr bwMode="auto">
            <a:xfrm>
              <a:off x="3276" y="2060"/>
              <a:ext cx="937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會計事務</a:t>
              </a:r>
            </a:p>
          </p:txBody>
        </p:sp>
        <p:sp>
          <p:nvSpPr>
            <p:cNvPr id="254" name="Rectangle 252"/>
            <p:cNvSpPr>
              <a:spLocks noChangeArrowheads="1"/>
            </p:cNvSpPr>
            <p:nvPr/>
          </p:nvSpPr>
          <p:spPr bwMode="auto">
            <a:xfrm>
              <a:off x="4198" y="2060"/>
              <a:ext cx="10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</a:p>
          </p:txBody>
        </p:sp>
        <p:sp>
          <p:nvSpPr>
            <p:cNvPr id="255" name="Rectangle 253"/>
            <p:cNvSpPr>
              <a:spLocks noChangeArrowheads="1"/>
            </p:cNvSpPr>
            <p:nvPr/>
          </p:nvSpPr>
          <p:spPr bwMode="auto">
            <a:xfrm>
              <a:off x="4313" y="2060"/>
              <a:ext cx="469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</a:t>
              </a:r>
            </a:p>
          </p:txBody>
        </p:sp>
        <p:sp>
          <p:nvSpPr>
            <p:cNvPr id="256" name="Rectangle 254"/>
            <p:cNvSpPr>
              <a:spLocks noChangeArrowheads="1"/>
            </p:cNvSpPr>
            <p:nvPr/>
          </p:nvSpPr>
          <p:spPr bwMode="auto">
            <a:xfrm>
              <a:off x="4775" y="2060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7" name="Rectangle 255"/>
            <p:cNvSpPr>
              <a:spLocks noChangeArrowheads="1"/>
            </p:cNvSpPr>
            <p:nvPr/>
          </p:nvSpPr>
          <p:spPr bwMode="auto">
            <a:xfrm>
              <a:off x="5220" y="2060"/>
              <a:ext cx="595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inden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1,070</a:t>
              </a:r>
            </a:p>
          </p:txBody>
        </p:sp>
        <p:sp>
          <p:nvSpPr>
            <p:cNvPr id="258" name="Rectangle 256"/>
            <p:cNvSpPr>
              <a:spLocks noChangeArrowheads="1"/>
            </p:cNvSpPr>
            <p:nvPr/>
          </p:nvSpPr>
          <p:spPr bwMode="auto">
            <a:xfrm>
              <a:off x="5796" y="2060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9" name="Rectangle 257"/>
            <p:cNvSpPr>
              <a:spLocks noChangeArrowheads="1"/>
            </p:cNvSpPr>
            <p:nvPr/>
          </p:nvSpPr>
          <p:spPr bwMode="auto">
            <a:xfrm>
              <a:off x="6223" y="2060"/>
              <a:ext cx="406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zh-TW" sz="29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390</a:t>
              </a:r>
            </a:p>
          </p:txBody>
        </p:sp>
        <p:sp>
          <p:nvSpPr>
            <p:cNvPr id="260" name="Rectangle 258"/>
            <p:cNvSpPr>
              <a:spLocks noChangeArrowheads="1"/>
            </p:cNvSpPr>
            <p:nvPr/>
          </p:nvSpPr>
          <p:spPr bwMode="auto">
            <a:xfrm>
              <a:off x="6569" y="2060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1" name="Rectangle 259"/>
            <p:cNvSpPr>
              <a:spLocks noChangeArrowheads="1"/>
            </p:cNvSpPr>
            <p:nvPr/>
          </p:nvSpPr>
          <p:spPr bwMode="auto">
            <a:xfrm>
              <a:off x="910" y="2002"/>
              <a:ext cx="9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2" name="Rectangle 260"/>
            <p:cNvSpPr>
              <a:spLocks noChangeArrowheads="1"/>
            </p:cNvSpPr>
            <p:nvPr/>
          </p:nvSpPr>
          <p:spPr bwMode="auto">
            <a:xfrm>
              <a:off x="1728" y="2002"/>
              <a:ext cx="10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3" name="Rectangle 261"/>
            <p:cNvSpPr>
              <a:spLocks noChangeArrowheads="1"/>
            </p:cNvSpPr>
            <p:nvPr/>
          </p:nvSpPr>
          <p:spPr bwMode="auto">
            <a:xfrm>
              <a:off x="1738" y="2002"/>
              <a:ext cx="1190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4" name="Rectangle 262"/>
            <p:cNvSpPr>
              <a:spLocks noChangeArrowheads="1"/>
            </p:cNvSpPr>
            <p:nvPr/>
          </p:nvSpPr>
          <p:spPr bwMode="auto">
            <a:xfrm>
              <a:off x="2928" y="2002"/>
              <a:ext cx="9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5" name="Rectangle 263"/>
            <p:cNvSpPr>
              <a:spLocks noChangeArrowheads="1"/>
            </p:cNvSpPr>
            <p:nvPr/>
          </p:nvSpPr>
          <p:spPr bwMode="auto">
            <a:xfrm>
              <a:off x="2937" y="2002"/>
              <a:ext cx="2177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6" name="Rectangle 264"/>
            <p:cNvSpPr>
              <a:spLocks noChangeArrowheads="1"/>
            </p:cNvSpPr>
            <p:nvPr/>
          </p:nvSpPr>
          <p:spPr bwMode="auto">
            <a:xfrm>
              <a:off x="5114" y="2002"/>
              <a:ext cx="9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7" name="Rectangle 265"/>
            <p:cNvSpPr>
              <a:spLocks noChangeArrowheads="1"/>
            </p:cNvSpPr>
            <p:nvPr/>
          </p:nvSpPr>
          <p:spPr bwMode="auto">
            <a:xfrm>
              <a:off x="5123" y="2002"/>
              <a:ext cx="775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8" name="Rectangle 266"/>
            <p:cNvSpPr>
              <a:spLocks noChangeArrowheads="1"/>
            </p:cNvSpPr>
            <p:nvPr/>
          </p:nvSpPr>
          <p:spPr bwMode="auto">
            <a:xfrm>
              <a:off x="5898" y="2002"/>
              <a:ext cx="9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9" name="Rectangle 267"/>
            <p:cNvSpPr>
              <a:spLocks noChangeArrowheads="1"/>
            </p:cNvSpPr>
            <p:nvPr/>
          </p:nvSpPr>
          <p:spPr bwMode="auto">
            <a:xfrm>
              <a:off x="5907" y="2002"/>
              <a:ext cx="982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0" name="Rectangle 268"/>
            <p:cNvSpPr>
              <a:spLocks noChangeArrowheads="1"/>
            </p:cNvSpPr>
            <p:nvPr/>
          </p:nvSpPr>
          <p:spPr bwMode="auto">
            <a:xfrm>
              <a:off x="6889" y="2002"/>
              <a:ext cx="10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1" name="Rectangle 269"/>
            <p:cNvSpPr>
              <a:spLocks noChangeArrowheads="1"/>
            </p:cNvSpPr>
            <p:nvPr/>
          </p:nvSpPr>
          <p:spPr bwMode="auto">
            <a:xfrm>
              <a:off x="910" y="2012"/>
              <a:ext cx="9" cy="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2" name="Rectangle 270"/>
            <p:cNvSpPr>
              <a:spLocks noChangeArrowheads="1"/>
            </p:cNvSpPr>
            <p:nvPr/>
          </p:nvSpPr>
          <p:spPr bwMode="auto">
            <a:xfrm>
              <a:off x="1728" y="2012"/>
              <a:ext cx="10" cy="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3" name="Rectangle 271"/>
            <p:cNvSpPr>
              <a:spLocks noChangeArrowheads="1"/>
            </p:cNvSpPr>
            <p:nvPr/>
          </p:nvSpPr>
          <p:spPr bwMode="auto">
            <a:xfrm>
              <a:off x="2928" y="2012"/>
              <a:ext cx="9" cy="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4" name="Rectangle 272"/>
            <p:cNvSpPr>
              <a:spLocks noChangeArrowheads="1"/>
            </p:cNvSpPr>
            <p:nvPr/>
          </p:nvSpPr>
          <p:spPr bwMode="auto">
            <a:xfrm>
              <a:off x="5114" y="2012"/>
              <a:ext cx="9" cy="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5" name="Rectangle 273"/>
            <p:cNvSpPr>
              <a:spLocks noChangeArrowheads="1"/>
            </p:cNvSpPr>
            <p:nvPr/>
          </p:nvSpPr>
          <p:spPr bwMode="auto">
            <a:xfrm>
              <a:off x="5898" y="2012"/>
              <a:ext cx="9" cy="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6" name="Rectangle 274"/>
            <p:cNvSpPr>
              <a:spLocks noChangeArrowheads="1"/>
            </p:cNvSpPr>
            <p:nvPr/>
          </p:nvSpPr>
          <p:spPr bwMode="auto">
            <a:xfrm>
              <a:off x="6889" y="2012"/>
              <a:ext cx="10" cy="3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8" name="Rectangle 276"/>
            <p:cNvSpPr>
              <a:spLocks noChangeArrowheads="1"/>
            </p:cNvSpPr>
            <p:nvPr/>
          </p:nvSpPr>
          <p:spPr bwMode="auto">
            <a:xfrm>
              <a:off x="1438" y="2388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0" name="Rectangle 278"/>
            <p:cNvSpPr>
              <a:spLocks noChangeArrowheads="1"/>
            </p:cNvSpPr>
            <p:nvPr/>
          </p:nvSpPr>
          <p:spPr bwMode="auto">
            <a:xfrm>
              <a:off x="2621" y="2388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2" name="Rectangle 280"/>
            <p:cNvSpPr>
              <a:spLocks noChangeArrowheads="1"/>
            </p:cNvSpPr>
            <p:nvPr/>
          </p:nvSpPr>
          <p:spPr bwMode="auto">
            <a:xfrm>
              <a:off x="4486" y="2388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6" name="Rectangle 284"/>
            <p:cNvSpPr>
              <a:spLocks noChangeArrowheads="1"/>
            </p:cNvSpPr>
            <p:nvPr/>
          </p:nvSpPr>
          <p:spPr bwMode="auto">
            <a:xfrm>
              <a:off x="6569" y="2388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7" name="Rectangle 285"/>
            <p:cNvSpPr>
              <a:spLocks noChangeArrowheads="1"/>
            </p:cNvSpPr>
            <p:nvPr/>
          </p:nvSpPr>
          <p:spPr bwMode="auto">
            <a:xfrm>
              <a:off x="910" y="2328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8" name="Rectangle 286"/>
            <p:cNvSpPr>
              <a:spLocks noChangeArrowheads="1"/>
            </p:cNvSpPr>
            <p:nvPr/>
          </p:nvSpPr>
          <p:spPr bwMode="auto">
            <a:xfrm>
              <a:off x="919" y="2328"/>
              <a:ext cx="80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9" name="Rectangle 287"/>
            <p:cNvSpPr>
              <a:spLocks noChangeArrowheads="1"/>
            </p:cNvSpPr>
            <p:nvPr/>
          </p:nvSpPr>
          <p:spPr bwMode="auto">
            <a:xfrm>
              <a:off x="1728" y="2328"/>
              <a:ext cx="1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0" name="Rectangle 288"/>
            <p:cNvSpPr>
              <a:spLocks noChangeArrowheads="1"/>
            </p:cNvSpPr>
            <p:nvPr/>
          </p:nvSpPr>
          <p:spPr bwMode="auto">
            <a:xfrm>
              <a:off x="1738" y="2328"/>
              <a:ext cx="119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1" name="Rectangle 289"/>
            <p:cNvSpPr>
              <a:spLocks noChangeArrowheads="1"/>
            </p:cNvSpPr>
            <p:nvPr/>
          </p:nvSpPr>
          <p:spPr bwMode="auto">
            <a:xfrm>
              <a:off x="2928" y="2328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2" name="Rectangle 290"/>
            <p:cNvSpPr>
              <a:spLocks noChangeArrowheads="1"/>
            </p:cNvSpPr>
            <p:nvPr/>
          </p:nvSpPr>
          <p:spPr bwMode="auto">
            <a:xfrm>
              <a:off x="2937" y="2328"/>
              <a:ext cx="2177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3" name="Rectangle 291"/>
            <p:cNvSpPr>
              <a:spLocks noChangeArrowheads="1"/>
            </p:cNvSpPr>
            <p:nvPr/>
          </p:nvSpPr>
          <p:spPr bwMode="auto">
            <a:xfrm>
              <a:off x="5114" y="2328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4" name="Rectangle 292"/>
            <p:cNvSpPr>
              <a:spLocks noChangeArrowheads="1"/>
            </p:cNvSpPr>
            <p:nvPr/>
          </p:nvSpPr>
          <p:spPr bwMode="auto">
            <a:xfrm>
              <a:off x="5123" y="2328"/>
              <a:ext cx="775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5" name="Rectangle 293"/>
            <p:cNvSpPr>
              <a:spLocks noChangeArrowheads="1"/>
            </p:cNvSpPr>
            <p:nvPr/>
          </p:nvSpPr>
          <p:spPr bwMode="auto">
            <a:xfrm>
              <a:off x="5898" y="2328"/>
              <a:ext cx="9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6" name="Rectangle 294"/>
            <p:cNvSpPr>
              <a:spLocks noChangeArrowheads="1"/>
            </p:cNvSpPr>
            <p:nvPr/>
          </p:nvSpPr>
          <p:spPr bwMode="auto">
            <a:xfrm>
              <a:off x="5907" y="2328"/>
              <a:ext cx="982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97" name="Rectangle 295"/>
            <p:cNvSpPr>
              <a:spLocks noChangeArrowheads="1"/>
            </p:cNvSpPr>
            <p:nvPr/>
          </p:nvSpPr>
          <p:spPr bwMode="auto">
            <a:xfrm>
              <a:off x="6889" y="2328"/>
              <a:ext cx="1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05" name="Rectangle 303"/>
            <p:cNvSpPr>
              <a:spLocks noChangeArrowheads="1"/>
            </p:cNvSpPr>
            <p:nvPr/>
          </p:nvSpPr>
          <p:spPr bwMode="auto">
            <a:xfrm>
              <a:off x="1438" y="271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7" name="Rectangle 305"/>
            <p:cNvSpPr>
              <a:spLocks noChangeArrowheads="1"/>
            </p:cNvSpPr>
            <p:nvPr/>
          </p:nvSpPr>
          <p:spPr bwMode="auto">
            <a:xfrm>
              <a:off x="2621" y="271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9" name="Rectangle 307"/>
            <p:cNvSpPr>
              <a:spLocks noChangeArrowheads="1"/>
            </p:cNvSpPr>
            <p:nvPr/>
          </p:nvSpPr>
          <p:spPr bwMode="auto">
            <a:xfrm>
              <a:off x="4486" y="271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1" name="Rectangle 309"/>
            <p:cNvSpPr>
              <a:spLocks noChangeArrowheads="1"/>
            </p:cNvSpPr>
            <p:nvPr/>
          </p:nvSpPr>
          <p:spPr bwMode="auto">
            <a:xfrm>
              <a:off x="5796" y="271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3" name="Rectangle 311"/>
            <p:cNvSpPr>
              <a:spLocks noChangeArrowheads="1"/>
            </p:cNvSpPr>
            <p:nvPr/>
          </p:nvSpPr>
          <p:spPr bwMode="auto">
            <a:xfrm>
              <a:off x="6569" y="2716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2" name="Rectangle 330"/>
            <p:cNvSpPr>
              <a:spLocks noChangeArrowheads="1"/>
            </p:cNvSpPr>
            <p:nvPr/>
          </p:nvSpPr>
          <p:spPr bwMode="auto">
            <a:xfrm>
              <a:off x="1438" y="3042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4" name="Rectangle 332"/>
            <p:cNvSpPr>
              <a:spLocks noChangeArrowheads="1"/>
            </p:cNvSpPr>
            <p:nvPr/>
          </p:nvSpPr>
          <p:spPr bwMode="auto">
            <a:xfrm>
              <a:off x="2621" y="3042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6" name="Rectangle 334"/>
            <p:cNvSpPr>
              <a:spLocks noChangeArrowheads="1"/>
            </p:cNvSpPr>
            <p:nvPr/>
          </p:nvSpPr>
          <p:spPr bwMode="auto">
            <a:xfrm>
              <a:off x="4717" y="3042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0" name="Rectangle 338"/>
            <p:cNvSpPr>
              <a:spLocks noChangeArrowheads="1"/>
            </p:cNvSpPr>
            <p:nvPr/>
          </p:nvSpPr>
          <p:spPr bwMode="auto">
            <a:xfrm>
              <a:off x="6569" y="3042"/>
              <a:ext cx="23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1" name="Rectangle 369"/>
            <p:cNvSpPr>
              <a:spLocks noChangeArrowheads="1"/>
            </p:cNvSpPr>
            <p:nvPr/>
          </p:nvSpPr>
          <p:spPr bwMode="auto">
            <a:xfrm>
              <a:off x="-1272" y="3351"/>
              <a:ext cx="17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2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73" name="文字方塊 372"/>
          <p:cNvSpPr txBox="1"/>
          <p:nvPr/>
        </p:nvSpPr>
        <p:spPr>
          <a:xfrm>
            <a:off x="543638" y="4463401"/>
            <a:ext cx="11646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考試日期如下：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會計事務－人工記帳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學科、術科考試：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星期六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會計事務－資訊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學科：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星期六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會計事務－資訊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術科：由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僑光科技大學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另行公告日期並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各別通知</a:t>
            </a:r>
            <a:endParaRPr lang="en-US" altLang="zh-TW" sz="28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88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千图PPT彼岸天：ID 8661124库_组合 48">
            <a:extLst>
              <a:ext uri="{FF2B5EF4-FFF2-40B4-BE49-F238E27FC236}">
                <a16:creationId xmlns:a16="http://schemas.microsoft.com/office/drawing/2014/main" id="{F47F16C2-7842-4691-B531-E99DA15553F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71264" y="-395654"/>
            <a:ext cx="10693904" cy="6435968"/>
            <a:chOff x="5156822" y="1131143"/>
            <a:chExt cx="1865741" cy="4271973"/>
          </a:xfrm>
        </p:grpSpPr>
        <p:sp>
          <p:nvSpPr>
            <p:cNvPr id="10" name="圆角矩形 4">
              <a:extLst>
                <a:ext uri="{FF2B5EF4-FFF2-40B4-BE49-F238E27FC236}">
                  <a16:creationId xmlns:a16="http://schemas.microsoft.com/office/drawing/2014/main" id="{47C0FDCE-AA15-419E-9AF4-019F428AF32C}"/>
                </a:ext>
              </a:extLst>
            </p:cNvPr>
            <p:cNvSpPr/>
            <p:nvPr/>
          </p:nvSpPr>
          <p:spPr>
            <a:xfrm>
              <a:off x="5156822" y="1965695"/>
              <a:ext cx="1865741" cy="3437421"/>
            </a:xfrm>
            <a:prstGeom prst="roundRect">
              <a:avLst>
                <a:gd name="adj" fmla="val 12255"/>
              </a:avLst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任意多边形 36">
              <a:extLst>
                <a:ext uri="{FF2B5EF4-FFF2-40B4-BE49-F238E27FC236}">
                  <a16:creationId xmlns:a16="http://schemas.microsoft.com/office/drawing/2014/main" id="{D5590CC8-25FE-4758-AE2F-235FDC8C7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6627" y="1131143"/>
              <a:ext cx="127021" cy="433245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64" y="2257287"/>
            <a:ext cx="2335832" cy="233583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A1F9BFB-90D4-49C9-805D-5EA2AD29CE84}"/>
              </a:ext>
            </a:extLst>
          </p:cNvPr>
          <p:cNvSpPr/>
          <p:nvPr/>
        </p:nvSpPr>
        <p:spPr>
          <a:xfrm>
            <a:off x="2508458" y="837005"/>
            <a:ext cx="2583990" cy="1888637"/>
          </a:xfrm>
          <a:prstGeom prst="rect">
            <a:avLst/>
          </a:prstGeom>
        </p:spPr>
        <p:txBody>
          <a:bodyPr wrap="none" lIns="0" tIns="0" rIns="0" bIns="0" anchor="ctr" anchorCtr="1">
            <a:noAutofit/>
          </a:bodyPr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TW" altLang="en-US" sz="36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採用網路報名</a:t>
            </a:r>
            <a:endParaRPr lang="en-US" altLang="zh-TW" sz="36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A1F9BFB-90D4-49C9-805D-5EA2AD29CE84}"/>
              </a:ext>
            </a:extLst>
          </p:cNvPr>
          <p:cNvSpPr/>
          <p:nvPr/>
        </p:nvSpPr>
        <p:spPr>
          <a:xfrm>
            <a:off x="2475166" y="5236443"/>
            <a:ext cx="2546227" cy="843365"/>
          </a:xfrm>
          <a:prstGeom prst="rect">
            <a:avLst/>
          </a:prstGeom>
        </p:spPr>
        <p:txBody>
          <a:bodyPr wrap="none" lIns="0" tIns="0" rIns="0" bIns="0" anchor="ctr" anchorCtr="1">
            <a:no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https://skill.tchcvs.tw/modules/skill/index.php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914378">
              <a:spcBef>
                <a:spcPct val="0"/>
              </a:spcBef>
              <a:defRPr/>
            </a:pPr>
            <a:endParaRPr lang="zh-CN" altLang="en-US" sz="1600" dirty="0">
              <a:solidFill>
                <a:schemeClr val="accent1"/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7AA98CF-59D1-4B28-A63A-532CFB3141C7}"/>
              </a:ext>
            </a:extLst>
          </p:cNvPr>
          <p:cNvSpPr/>
          <p:nvPr/>
        </p:nvSpPr>
        <p:spPr>
          <a:xfrm>
            <a:off x="4575790" y="162085"/>
            <a:ext cx="2633904" cy="88040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報名路徑</a:t>
            </a:r>
            <a:endParaRPr lang="en-US" altLang="zh-CN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294792" y="4646349"/>
            <a:ext cx="3147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5B9BD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報檢考生登入</a:t>
            </a:r>
          </a:p>
        </p:txBody>
      </p:sp>
      <p:sp>
        <p:nvSpPr>
          <p:cNvPr id="25" name="投影片編號版面配置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55EF01-BD84-46AF-9255-4B090566A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057" y="1483420"/>
            <a:ext cx="2901628" cy="388356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FEB04EE-14DD-4D4B-B877-C1C5596BF04F}"/>
              </a:ext>
            </a:extLst>
          </p:cNvPr>
          <p:cNvSpPr/>
          <p:nvPr/>
        </p:nvSpPr>
        <p:spPr>
          <a:xfrm>
            <a:off x="8677275" y="3073400"/>
            <a:ext cx="1336675" cy="104775"/>
          </a:xfrm>
          <a:prstGeom prst="rect">
            <a:avLst/>
          </a:prstGeom>
          <a:solidFill>
            <a:srgbClr val="C8F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61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4">
            <a:extLst>
              <a:ext uri="{FF2B5EF4-FFF2-40B4-BE49-F238E27FC236}">
                <a16:creationId xmlns:a16="http://schemas.microsoft.com/office/drawing/2014/main" id="{47C0FDCE-AA15-419E-9AF4-019F428AF32C}"/>
              </a:ext>
            </a:extLst>
          </p:cNvPr>
          <p:cNvSpPr/>
          <p:nvPr/>
        </p:nvSpPr>
        <p:spPr>
          <a:xfrm>
            <a:off x="771265" y="861646"/>
            <a:ext cx="10693904" cy="5178668"/>
          </a:xfrm>
          <a:prstGeom prst="roundRect">
            <a:avLst>
              <a:gd name="adj" fmla="val 12255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00" anchor="t" anchorCtr="1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18920B1-D3E0-4E44-82BE-77D2436AD843}"/>
              </a:ext>
            </a:extLst>
          </p:cNvPr>
          <p:cNvSpPr/>
          <p:nvPr/>
        </p:nvSpPr>
        <p:spPr>
          <a:xfrm>
            <a:off x="5269782" y="113106"/>
            <a:ext cx="2089380" cy="8593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報名流程</a:t>
            </a:r>
            <a:endParaRPr lang="en-US" altLang="zh-CN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D3B17E-765F-4EE1-B484-EEF3ED78990E}"/>
              </a:ext>
            </a:extLst>
          </p:cNvPr>
          <p:cNvSpPr/>
          <p:nvPr/>
        </p:nvSpPr>
        <p:spPr>
          <a:xfrm>
            <a:off x="1071905" y="1281053"/>
            <a:ext cx="3124148" cy="463376"/>
          </a:xfrm>
          <a:prstGeom prst="rect">
            <a:avLst/>
          </a:prstGeom>
        </p:spPr>
        <p:txBody>
          <a:bodyPr wrap="none" lIns="0" tIns="0" rIns="0" bIns="0" anchor="ctr" anchorCtr="1">
            <a:normAutofit/>
          </a:bodyPr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系統填寫說明如下：</a:t>
            </a:r>
            <a:endParaRPr lang="en-US" altLang="zh-TW" sz="24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 defTabSz="914378">
              <a:spcBef>
                <a:spcPct val="0"/>
              </a:spcBef>
              <a:defRPr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王漢宗特明體一標準" panose="02020600000000000000" pitchFamily="18" charset="-120"/>
              <a:ea typeface="王漢宗特明體一標準" panose="020206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11321" t="22361" r="55038" b="33710"/>
          <a:stretch/>
        </p:blipFill>
        <p:spPr>
          <a:xfrm>
            <a:off x="1216526" y="1512741"/>
            <a:ext cx="5596091" cy="411040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829011" y="3877211"/>
            <a:ext cx="4555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登入請選擇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新增應檢人資料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6537" y="4531448"/>
            <a:ext cx="1109119" cy="3441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194526" y="2012897"/>
            <a:ext cx="3888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這兩個欄位一定要確認無誤後，再按新增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單箭頭接點 11"/>
          <p:cNvCxnSpPr>
            <a:stCxn id="14" idx="3"/>
          </p:cNvCxnSpPr>
          <p:nvPr/>
        </p:nvCxnSpPr>
        <p:spPr>
          <a:xfrm flipV="1">
            <a:off x="5065656" y="2576147"/>
            <a:ext cx="2539690" cy="1542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935414" y="3850182"/>
            <a:ext cx="2130242" cy="5371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6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7537" t="1358" r="38887"/>
          <a:stretch/>
        </p:blipFill>
        <p:spPr>
          <a:xfrm>
            <a:off x="3098761" y="148029"/>
            <a:ext cx="5994477" cy="6208321"/>
          </a:xfrm>
          <a:prstGeom prst="rect">
            <a:avLst/>
          </a:prstGeom>
        </p:spPr>
      </p:pic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EB252-1ADB-4DA7-B560-8008B5F49D4E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939F9BE-A6E2-44EF-A7C3-8B69250DAF6A}"/>
              </a:ext>
            </a:extLst>
          </p:cNvPr>
          <p:cNvSpPr/>
          <p:nvPr/>
        </p:nvSpPr>
        <p:spPr>
          <a:xfrm>
            <a:off x="3640931" y="871538"/>
            <a:ext cx="159544" cy="57150"/>
          </a:xfrm>
          <a:prstGeom prst="rect">
            <a:avLst/>
          </a:prstGeom>
          <a:solidFill>
            <a:srgbClr val="DCD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22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圆角矩形 4">
            <a:extLst>
              <a:ext uri="{FF2B5EF4-FFF2-40B4-BE49-F238E27FC236}">
                <a16:creationId xmlns:a16="http://schemas.microsoft.com/office/drawing/2014/main" id="{83F5A130-1695-4A65-849E-80379CFFCEFC}"/>
              </a:ext>
            </a:extLst>
          </p:cNvPr>
          <p:cNvSpPr/>
          <p:nvPr/>
        </p:nvSpPr>
        <p:spPr>
          <a:xfrm>
            <a:off x="988268" y="314325"/>
            <a:ext cx="10765582" cy="6042025"/>
          </a:xfrm>
          <a:prstGeom prst="roundRect">
            <a:avLst>
              <a:gd name="adj" fmla="val 12255"/>
            </a:avLst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00" anchor="ctr" anchorCtr="1">
            <a:norm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投影片編號版面配置區 3">
            <a:extLst>
              <a:ext uri="{FF2B5EF4-FFF2-40B4-BE49-F238E27FC236}">
                <a16:creationId xmlns:a16="http://schemas.microsoft.com/office/drawing/2014/main" id="{35F961E3-C0E6-45F4-B1A2-312B52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7EB252-1ADB-4DA7-B560-8008B5F49D4E}" type="slidenum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Text 0">
            <a:extLst>
              <a:ext uri="{FF2B5EF4-FFF2-40B4-BE49-F238E27FC236}">
                <a16:creationId xmlns:a16="http://schemas.microsoft.com/office/drawing/2014/main" id="{35D3221C-E75A-40BF-BEEF-DE9DD4CC990B}"/>
              </a:ext>
            </a:extLst>
          </p:cNvPr>
          <p:cNvSpPr/>
          <p:nvPr/>
        </p:nvSpPr>
        <p:spPr>
          <a:xfrm>
            <a:off x="4801815" y="499963"/>
            <a:ext cx="2874119" cy="58906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1B1B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報名基本要求</a:t>
            </a:r>
            <a:endParaRPr lang="en-US" sz="370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Shape 1">
            <a:extLst>
              <a:ext uri="{FF2B5EF4-FFF2-40B4-BE49-F238E27FC236}">
                <a16:creationId xmlns:a16="http://schemas.microsoft.com/office/drawing/2014/main" id="{77B76A9E-9CAE-4450-A2DF-F268ED6F6008}"/>
              </a:ext>
            </a:extLst>
          </p:cNvPr>
          <p:cNvSpPr/>
          <p:nvPr/>
        </p:nvSpPr>
        <p:spPr>
          <a:xfrm>
            <a:off x="1281212" y="1402159"/>
            <a:ext cx="329803" cy="329803"/>
          </a:xfrm>
          <a:prstGeom prst="roundRect">
            <a:avLst>
              <a:gd name="adj" fmla="val 24005"/>
            </a:avLst>
          </a:prstGeom>
          <a:solidFill>
            <a:schemeClr val="accent1">
              <a:lumMod val="50000"/>
            </a:schemeClr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89" name="Text 2">
            <a:extLst>
              <a:ext uri="{FF2B5EF4-FFF2-40B4-BE49-F238E27FC236}">
                <a16:creationId xmlns:a16="http://schemas.microsoft.com/office/drawing/2014/main" id="{48F262A9-BA40-4C8C-BBF2-FF70F58591AB}"/>
              </a:ext>
            </a:extLst>
          </p:cNvPr>
          <p:cNvSpPr/>
          <p:nvPr/>
        </p:nvSpPr>
        <p:spPr>
          <a:xfrm>
            <a:off x="1799431" y="1402159"/>
            <a:ext cx="2356148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必填欄位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Text 3">
            <a:extLst>
              <a:ext uri="{FF2B5EF4-FFF2-40B4-BE49-F238E27FC236}">
                <a16:creationId xmlns:a16="http://schemas.microsoft.com/office/drawing/2014/main" id="{1C109183-8269-4E49-AAFF-48907592D281}"/>
              </a:ext>
            </a:extLst>
          </p:cNvPr>
          <p:cNvSpPr/>
          <p:nvPr/>
        </p:nvSpPr>
        <p:spPr>
          <a:xfrm>
            <a:off x="1799431" y="1809651"/>
            <a:ext cx="482391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所有必填欄位均須填寫正確資料。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Shape 4">
            <a:extLst>
              <a:ext uri="{FF2B5EF4-FFF2-40B4-BE49-F238E27FC236}">
                <a16:creationId xmlns:a16="http://schemas.microsoft.com/office/drawing/2014/main" id="{3B65D2A7-F9C4-4F1B-AFCB-253FC2050AD5}"/>
              </a:ext>
            </a:extLst>
          </p:cNvPr>
          <p:cNvSpPr/>
          <p:nvPr/>
        </p:nvSpPr>
        <p:spPr>
          <a:xfrm>
            <a:off x="6811764" y="1402159"/>
            <a:ext cx="329803" cy="329803"/>
          </a:xfrm>
          <a:prstGeom prst="roundRect">
            <a:avLst>
              <a:gd name="adj" fmla="val 24005"/>
            </a:avLst>
          </a:prstGeom>
          <a:solidFill>
            <a:schemeClr val="accent1">
              <a:lumMod val="5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2" name="Text 5">
            <a:extLst>
              <a:ext uri="{FF2B5EF4-FFF2-40B4-BE49-F238E27FC236}">
                <a16:creationId xmlns:a16="http://schemas.microsoft.com/office/drawing/2014/main" id="{791DCE2C-CBB5-4AF1-AC92-6CC0A689F83D}"/>
              </a:ext>
            </a:extLst>
          </p:cNvPr>
          <p:cNvSpPr/>
          <p:nvPr/>
        </p:nvSpPr>
        <p:spPr>
          <a:xfrm>
            <a:off x="7329984" y="1402159"/>
            <a:ext cx="2356148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報名方式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3" name="Text 6">
            <a:extLst>
              <a:ext uri="{FF2B5EF4-FFF2-40B4-BE49-F238E27FC236}">
                <a16:creationId xmlns:a16="http://schemas.microsoft.com/office/drawing/2014/main" id="{1461DB4D-3D64-4E5A-9816-EC1331510BCB}"/>
              </a:ext>
            </a:extLst>
          </p:cNvPr>
          <p:cNvSpPr/>
          <p:nvPr/>
        </p:nvSpPr>
        <p:spPr>
          <a:xfrm>
            <a:off x="7329983" y="1809651"/>
            <a:ext cx="482391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繳交報名表以</a:t>
            </a:r>
            <a:r>
              <a:rPr 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班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為單位，</a:t>
            </a:r>
            <a:r>
              <a:rPr 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不接受個人報名</a:t>
            </a:r>
            <a:r>
              <a:rPr 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Shape 7">
            <a:extLst>
              <a:ext uri="{FF2B5EF4-FFF2-40B4-BE49-F238E27FC236}">
                <a16:creationId xmlns:a16="http://schemas.microsoft.com/office/drawing/2014/main" id="{B7D6AEDB-FCEB-432C-B15F-CCF36DF459B5}"/>
              </a:ext>
            </a:extLst>
          </p:cNvPr>
          <p:cNvSpPr/>
          <p:nvPr/>
        </p:nvSpPr>
        <p:spPr>
          <a:xfrm>
            <a:off x="1281212" y="2511723"/>
            <a:ext cx="329803" cy="329803"/>
          </a:xfrm>
          <a:prstGeom prst="roundRect">
            <a:avLst>
              <a:gd name="adj" fmla="val 24005"/>
            </a:avLst>
          </a:prstGeom>
          <a:solidFill>
            <a:schemeClr val="accent1">
              <a:lumMod val="5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5" name="Text 8">
            <a:extLst>
              <a:ext uri="{FF2B5EF4-FFF2-40B4-BE49-F238E27FC236}">
                <a16:creationId xmlns:a16="http://schemas.microsoft.com/office/drawing/2014/main" id="{714B7598-E1A6-4155-AE89-4A18BD816FFB}"/>
              </a:ext>
            </a:extLst>
          </p:cNvPr>
          <p:cNvSpPr/>
          <p:nvPr/>
        </p:nvSpPr>
        <p:spPr>
          <a:xfrm>
            <a:off x="1799431" y="2511722"/>
            <a:ext cx="2356148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照片要求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Text 9">
            <a:extLst>
              <a:ext uri="{FF2B5EF4-FFF2-40B4-BE49-F238E27FC236}">
                <a16:creationId xmlns:a16="http://schemas.microsoft.com/office/drawing/2014/main" id="{223E1DEE-4D95-49A7-8BB9-9A2F5F3F01F7}"/>
              </a:ext>
            </a:extLst>
          </p:cNvPr>
          <p:cNvSpPr/>
          <p:nvPr/>
        </p:nvSpPr>
        <p:spPr>
          <a:xfrm>
            <a:off x="1799431" y="2919214"/>
            <a:ext cx="4823917" cy="603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333"/>
              </a:lnSpc>
            </a:pPr>
            <a:r>
              <a:rPr 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照片不可用手機翻拍或自拍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，必須使用</a:t>
            </a:r>
            <a:r>
              <a:rPr 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原始檔案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上傳（須為</a:t>
            </a:r>
            <a:r>
              <a:rPr 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2年內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、</a:t>
            </a:r>
            <a:r>
              <a:rPr 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1吋脫帽上半身正面彩色照片</a:t>
            </a: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）。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Shape 10">
            <a:extLst>
              <a:ext uri="{FF2B5EF4-FFF2-40B4-BE49-F238E27FC236}">
                <a16:creationId xmlns:a16="http://schemas.microsoft.com/office/drawing/2014/main" id="{74BE4A35-2050-40E7-84BC-3D3F09B729F7}"/>
              </a:ext>
            </a:extLst>
          </p:cNvPr>
          <p:cNvSpPr/>
          <p:nvPr/>
        </p:nvSpPr>
        <p:spPr>
          <a:xfrm>
            <a:off x="6811764" y="2511723"/>
            <a:ext cx="329803" cy="329803"/>
          </a:xfrm>
          <a:prstGeom prst="roundRect">
            <a:avLst>
              <a:gd name="adj" fmla="val 24005"/>
            </a:avLst>
          </a:prstGeom>
          <a:solidFill>
            <a:schemeClr val="accent1">
              <a:lumMod val="5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8" name="Text 11">
            <a:extLst>
              <a:ext uri="{FF2B5EF4-FFF2-40B4-BE49-F238E27FC236}">
                <a16:creationId xmlns:a16="http://schemas.microsoft.com/office/drawing/2014/main" id="{484A9801-F143-4216-A4BF-50408F18C76D}"/>
              </a:ext>
            </a:extLst>
          </p:cNvPr>
          <p:cNvSpPr/>
          <p:nvPr/>
        </p:nvSpPr>
        <p:spPr>
          <a:xfrm>
            <a:off x="7329984" y="2511722"/>
            <a:ext cx="2356148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原住民羅馬拼音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Text 12">
            <a:extLst>
              <a:ext uri="{FF2B5EF4-FFF2-40B4-BE49-F238E27FC236}">
                <a16:creationId xmlns:a16="http://schemas.microsoft.com/office/drawing/2014/main" id="{672A5C7C-15D6-445C-BDB6-6E9DA4E99BBC}"/>
              </a:ext>
            </a:extLst>
          </p:cNvPr>
          <p:cNvSpPr/>
          <p:nvPr/>
        </p:nvSpPr>
        <p:spPr>
          <a:xfrm>
            <a:off x="7329983" y="2675954"/>
            <a:ext cx="4823917" cy="93184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285750" indent="-180000">
              <a:lnSpc>
                <a:spcPts val="2333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一般生</a:t>
            </a:r>
            <a:r>
              <a:rPr lang="en-US" sz="16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不需要填寫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marL="285750" indent="-180000">
              <a:lnSpc>
                <a:spcPts val="2333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原住民學生</a:t>
            </a:r>
            <a:r>
              <a:rPr lang="zh-TW" altLang="en-US" sz="1600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的身分證</a:t>
            </a:r>
            <a:r>
              <a:rPr lang="zh-TW" alt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如果有羅馬拼音才要</a:t>
            </a:r>
            <a:r>
              <a:rPr lang="en-US" sz="1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填</a:t>
            </a:r>
            <a:r>
              <a:rPr lang="en-US" sz="1600" dirty="0">
                <a:solidFill>
                  <a:srgbClr val="4041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Shape 13">
            <a:extLst>
              <a:ext uri="{FF2B5EF4-FFF2-40B4-BE49-F238E27FC236}">
                <a16:creationId xmlns:a16="http://schemas.microsoft.com/office/drawing/2014/main" id="{AFE14C11-9343-44EC-B5CA-78ED5528B89C}"/>
              </a:ext>
            </a:extLst>
          </p:cNvPr>
          <p:cNvSpPr/>
          <p:nvPr/>
        </p:nvSpPr>
        <p:spPr>
          <a:xfrm>
            <a:off x="1281212" y="3922911"/>
            <a:ext cx="329803" cy="329803"/>
          </a:xfrm>
          <a:prstGeom prst="roundRect">
            <a:avLst>
              <a:gd name="adj" fmla="val 24005"/>
            </a:avLst>
          </a:prstGeom>
          <a:solidFill>
            <a:schemeClr val="accent1">
              <a:lumMod val="5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1" name="Text 14">
            <a:extLst>
              <a:ext uri="{FF2B5EF4-FFF2-40B4-BE49-F238E27FC236}">
                <a16:creationId xmlns:a16="http://schemas.microsoft.com/office/drawing/2014/main" id="{AE9E87E1-E927-4D6E-ACC7-787DDBB684CB}"/>
              </a:ext>
            </a:extLst>
          </p:cNvPr>
          <p:cNvSpPr/>
          <p:nvPr/>
        </p:nvSpPr>
        <p:spPr>
          <a:xfrm>
            <a:off x="1799431" y="3922911"/>
            <a:ext cx="2356148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292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聯絡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電話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Text 15">
            <a:extLst>
              <a:ext uri="{FF2B5EF4-FFF2-40B4-BE49-F238E27FC236}">
                <a16:creationId xmlns:a16="http://schemas.microsoft.com/office/drawing/2014/main" id="{E8A8AD6C-4C98-4A74-B6C6-296F950EE9FD}"/>
              </a:ext>
            </a:extLst>
          </p:cNvPr>
          <p:cNvSpPr/>
          <p:nvPr/>
        </p:nvSpPr>
        <p:spPr>
          <a:xfrm>
            <a:off x="1747167" y="4270375"/>
            <a:ext cx="4823917" cy="603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85750" indent="-180000">
              <a:lnSpc>
                <a:spcPts val="2333"/>
              </a:lnSpc>
              <a:buFont typeface="Wingdings" panose="05000000000000000000" pitchFamily="2" charset="2"/>
              <a:buChar char="Ø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住家電話與行動電話：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必須填寫自己的電話號碼。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Nobile" pitchFamily="34" charset="-120"/>
            </a:endParaRPr>
          </a:p>
          <a:p>
            <a:pPr marL="285750" indent="-180000">
              <a:lnSpc>
                <a:spcPts val="2333"/>
              </a:lnSpc>
              <a:buFont typeface="Wingdings" panose="05000000000000000000" pitchFamily="2" charset="2"/>
              <a:buChar char="Ø"/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請勿填寫家人的行動電話。</a:t>
            </a:r>
            <a:endParaRPr 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Shape 16">
            <a:extLst>
              <a:ext uri="{FF2B5EF4-FFF2-40B4-BE49-F238E27FC236}">
                <a16:creationId xmlns:a16="http://schemas.microsoft.com/office/drawing/2014/main" id="{5D9C2E22-D96B-459E-9319-CBF1370774C8}"/>
              </a:ext>
            </a:extLst>
          </p:cNvPr>
          <p:cNvSpPr/>
          <p:nvPr/>
        </p:nvSpPr>
        <p:spPr>
          <a:xfrm>
            <a:off x="6811764" y="3922911"/>
            <a:ext cx="329803" cy="329803"/>
          </a:xfrm>
          <a:prstGeom prst="roundRect">
            <a:avLst>
              <a:gd name="adj" fmla="val 24005"/>
            </a:avLst>
          </a:prstGeom>
          <a:solidFill>
            <a:schemeClr val="accent1">
              <a:lumMod val="5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4" name="Text 17">
            <a:extLst>
              <a:ext uri="{FF2B5EF4-FFF2-40B4-BE49-F238E27FC236}">
                <a16:creationId xmlns:a16="http://schemas.microsoft.com/office/drawing/2014/main" id="{9E9E4164-D3F4-4B55-9644-2821C79A9ED4}"/>
              </a:ext>
            </a:extLst>
          </p:cNvPr>
          <p:cNvSpPr/>
          <p:nvPr/>
        </p:nvSpPr>
        <p:spPr>
          <a:xfrm>
            <a:off x="7329984" y="3922911"/>
            <a:ext cx="2356148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就讀科系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Text 18">
            <a:extLst>
              <a:ext uri="{FF2B5EF4-FFF2-40B4-BE49-F238E27FC236}">
                <a16:creationId xmlns:a16="http://schemas.microsoft.com/office/drawing/2014/main" id="{D225EF62-A22A-450C-8B9A-28F4F6E4EC30}"/>
              </a:ext>
            </a:extLst>
          </p:cNvPr>
          <p:cNvSpPr/>
          <p:nvPr/>
        </p:nvSpPr>
        <p:spPr>
          <a:xfrm>
            <a:off x="7329983" y="4330403"/>
            <a:ext cx="482391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333"/>
              </a:lnSpc>
            </a:pPr>
            <a:r>
              <a:rPr 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五專填「科」，四技、二技填「系」。</a:t>
            </a:r>
            <a:endParaRPr 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Shape 19">
            <a:extLst>
              <a:ext uri="{FF2B5EF4-FFF2-40B4-BE49-F238E27FC236}">
                <a16:creationId xmlns:a16="http://schemas.microsoft.com/office/drawing/2014/main" id="{11070057-53E6-407A-84E2-4939F59BC356}"/>
              </a:ext>
            </a:extLst>
          </p:cNvPr>
          <p:cNvSpPr/>
          <p:nvPr/>
        </p:nvSpPr>
        <p:spPr>
          <a:xfrm>
            <a:off x="1281212" y="5334099"/>
            <a:ext cx="329803" cy="329803"/>
          </a:xfrm>
          <a:prstGeom prst="roundRect">
            <a:avLst>
              <a:gd name="adj" fmla="val 24005"/>
            </a:avLst>
          </a:prstGeom>
          <a:solidFill>
            <a:schemeClr val="accent1">
              <a:lumMod val="5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07" name="Text 20">
            <a:extLst>
              <a:ext uri="{FF2B5EF4-FFF2-40B4-BE49-F238E27FC236}">
                <a16:creationId xmlns:a16="http://schemas.microsoft.com/office/drawing/2014/main" id="{BE63FD2C-8550-4984-81DD-AB5EB5EE5BFC}"/>
              </a:ext>
            </a:extLst>
          </p:cNvPr>
          <p:cNvSpPr/>
          <p:nvPr/>
        </p:nvSpPr>
        <p:spPr>
          <a:xfrm>
            <a:off x="1799431" y="5334099"/>
            <a:ext cx="2356148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班別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Text 21">
            <a:extLst>
              <a:ext uri="{FF2B5EF4-FFF2-40B4-BE49-F238E27FC236}">
                <a16:creationId xmlns:a16="http://schemas.microsoft.com/office/drawing/2014/main" id="{D232F47C-7B69-42F0-84E8-6B4FC748A93C}"/>
              </a:ext>
            </a:extLst>
          </p:cNvPr>
          <p:cNvSpPr/>
          <p:nvPr/>
        </p:nvSpPr>
        <p:spPr>
          <a:xfrm>
            <a:off x="1799431" y="5741591"/>
            <a:ext cx="482391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333"/>
              </a:lnSpc>
            </a:pPr>
            <a:r>
              <a:rPr 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五專填甲、乙班</a:t>
            </a:r>
            <a:r>
              <a:rPr 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，</a:t>
            </a:r>
            <a:r>
              <a:rPr 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四技填1、2班</a:t>
            </a:r>
            <a:r>
              <a:rPr 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，</a:t>
            </a:r>
            <a:r>
              <a:rPr 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二技填A、B班</a:t>
            </a:r>
            <a:r>
              <a:rPr 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。</a:t>
            </a:r>
            <a:endParaRPr 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Shape 22">
            <a:extLst>
              <a:ext uri="{FF2B5EF4-FFF2-40B4-BE49-F238E27FC236}">
                <a16:creationId xmlns:a16="http://schemas.microsoft.com/office/drawing/2014/main" id="{4A8AE6EC-485D-478A-8F29-57C3DA9A2645}"/>
              </a:ext>
            </a:extLst>
          </p:cNvPr>
          <p:cNvSpPr/>
          <p:nvPr/>
        </p:nvSpPr>
        <p:spPr>
          <a:xfrm>
            <a:off x="6811764" y="5334099"/>
            <a:ext cx="329803" cy="329803"/>
          </a:xfrm>
          <a:prstGeom prst="roundRect">
            <a:avLst>
              <a:gd name="adj" fmla="val 24005"/>
            </a:avLst>
          </a:prstGeom>
          <a:solidFill>
            <a:schemeClr val="accent1">
              <a:lumMod val="50000"/>
            </a:schemeClr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0" name="Text 23">
            <a:extLst>
              <a:ext uri="{FF2B5EF4-FFF2-40B4-BE49-F238E27FC236}">
                <a16:creationId xmlns:a16="http://schemas.microsoft.com/office/drawing/2014/main" id="{FF299FBB-8FDE-46E7-8802-A433303D25E6}"/>
              </a:ext>
            </a:extLst>
          </p:cNvPr>
          <p:cNvSpPr/>
          <p:nvPr/>
        </p:nvSpPr>
        <p:spPr>
          <a:xfrm>
            <a:off x="7329984" y="5334099"/>
            <a:ext cx="2356148" cy="29448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292"/>
              </a:lnSpc>
            </a:pP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orben" pitchFamily="34" charset="-120"/>
              </a:rPr>
              <a:t>座號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" name="Text 24">
            <a:extLst>
              <a:ext uri="{FF2B5EF4-FFF2-40B4-BE49-F238E27FC236}">
                <a16:creationId xmlns:a16="http://schemas.microsoft.com/office/drawing/2014/main" id="{89C49E61-DE35-491D-99C2-EBEABC1B6568}"/>
              </a:ext>
            </a:extLst>
          </p:cNvPr>
          <p:cNvSpPr/>
          <p:nvPr/>
        </p:nvSpPr>
        <p:spPr>
          <a:xfrm>
            <a:off x="7329983" y="5741591"/>
            <a:ext cx="4823917" cy="301625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填寫學號，</a:t>
            </a:r>
            <a:r>
              <a:rPr 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Nobile" pitchFamily="34" charset="-120"/>
              </a:rPr>
              <a:t>不需要加上S。</a:t>
            </a:r>
            <a:endParaRPr 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41839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14002</TotalTime>
  <Words>2431</Words>
  <Application>Microsoft Office PowerPoint</Application>
  <PresentationFormat>寬螢幕</PresentationFormat>
  <Paragraphs>537</Paragraphs>
  <Slides>34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53" baseType="lpstr">
      <vt:lpstr>Corben</vt:lpstr>
      <vt:lpstr>Crimson Pro Semi Bold</vt:lpstr>
      <vt:lpstr>等线</vt:lpstr>
      <vt:lpstr>DM Sans</vt:lpstr>
      <vt:lpstr>Heebo</vt:lpstr>
      <vt:lpstr>Libre Baskerville</vt:lpstr>
      <vt:lpstr>Nobile</vt:lpstr>
      <vt:lpstr>Overpass Light</vt:lpstr>
      <vt:lpstr>Syne Bold</vt:lpstr>
      <vt:lpstr>王漢宗特明體一標準</vt:lpstr>
      <vt:lpstr>微軟正黑體</vt:lpstr>
      <vt:lpstr>新細明體</vt:lpstr>
      <vt:lpstr>標楷體</vt:lpstr>
      <vt:lpstr>Arial</vt:lpstr>
      <vt:lpstr>Arial Narrow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ASUS</dc:creator>
  <cp:lastModifiedBy>User</cp:lastModifiedBy>
  <cp:revision>356</cp:revision>
  <cp:lastPrinted>2025-12-24T04:07:29Z</cp:lastPrinted>
  <dcterms:created xsi:type="dcterms:W3CDTF">2022-12-08T02:33:31Z</dcterms:created>
  <dcterms:modified xsi:type="dcterms:W3CDTF">2025-12-24T08:57:05Z</dcterms:modified>
</cp:coreProperties>
</file>